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diagrams/colors1.xml" ContentType="application/vnd.openxmlformats-officedocument.drawingml.diagramColors+xml"/>
  <Override PartName="/ppt/diagrams/data1.xml" ContentType="application/vnd.openxmlformats-officedocument.drawingml.diagramData+xml"/>
  <Override PartName="/ppt/diagrams/drawing1.xml" ContentType="application/vnd.ms-office.drawingml.diagramDrawing+xml"/>
  <Override PartName="/ppt/diagrams/layout1.xml" ContentType="application/vnd.openxmlformats-officedocument.drawingml.diagramLayout+xml"/>
  <Override PartName="/ppt/diagrams/quickStyle1.xml" ContentType="application/vnd.openxmlformats-officedocument.drawingml.diagramStyle+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
  </p:notesMasterIdLst>
  <p:handoutMasterIdLst>
    <p:handoutMasterId r:id="rId37"/>
  </p:handoutMasterIdLst>
  <p:sldIdLst>
    <p:sldId id="280" r:id="rId3"/>
    <p:sldId id="258" r:id="rId4"/>
    <p:sldId id="260" r:id="rId6"/>
    <p:sldId id="262" r:id="rId7"/>
    <p:sldId id="296" r:id="rId8"/>
    <p:sldId id="279" r:id="rId9"/>
    <p:sldId id="263" r:id="rId10"/>
    <p:sldId id="297" r:id="rId11"/>
    <p:sldId id="265" r:id="rId12"/>
    <p:sldId id="270" r:id="rId13"/>
    <p:sldId id="266" r:id="rId14"/>
    <p:sldId id="268" r:id="rId15"/>
    <p:sldId id="269" r:id="rId16"/>
    <p:sldId id="302" r:id="rId17"/>
    <p:sldId id="298" r:id="rId18"/>
    <p:sldId id="281" r:id="rId19"/>
    <p:sldId id="284" r:id="rId20"/>
    <p:sldId id="285" r:id="rId21"/>
    <p:sldId id="299" r:id="rId22"/>
    <p:sldId id="300" r:id="rId23"/>
    <p:sldId id="289" r:id="rId24"/>
    <p:sldId id="286" r:id="rId25"/>
    <p:sldId id="290" r:id="rId26"/>
    <p:sldId id="291" r:id="rId27"/>
    <p:sldId id="292" r:id="rId28"/>
    <p:sldId id="293" r:id="rId29"/>
    <p:sldId id="294" r:id="rId30"/>
    <p:sldId id="295" r:id="rId31"/>
    <p:sldId id="287" r:id="rId32"/>
    <p:sldId id="288" r:id="rId33"/>
    <p:sldId id="278" r:id="rId34"/>
    <p:sldId id="275" r:id="rId35"/>
    <p:sldId id="277"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B8520384-AF8C-49A8-8FE3-F5CDD2A9BDF3}">
          <p14:sldIdLst>
            <p14:sldId id="280"/>
            <p14:sldId id="258"/>
            <p14:sldId id="260"/>
            <p14:sldId id="262"/>
            <p14:sldId id="296"/>
            <p14:sldId id="279"/>
            <p14:sldId id="263"/>
            <p14:sldId id="297"/>
            <p14:sldId id="265"/>
            <p14:sldId id="270"/>
            <p14:sldId id="266"/>
            <p14:sldId id="268"/>
            <p14:sldId id="269"/>
            <p14:sldId id="302"/>
            <p14:sldId id="298"/>
            <p14:sldId id="281"/>
            <p14:sldId id="284"/>
            <p14:sldId id="285"/>
            <p14:sldId id="299"/>
            <p14:sldId id="300"/>
            <p14:sldId id="289"/>
            <p14:sldId id="286"/>
            <p14:sldId id="290"/>
            <p14:sldId id="291"/>
            <p14:sldId id="292"/>
            <p14:sldId id="293"/>
            <p14:sldId id="294"/>
            <p14:sldId id="295"/>
          </p14:sldIdLst>
        </p14:section>
        <p14:section name="Untitled Section" id="{2DC1DCD1-FCBA-4DDF-B1D8-E1F1F9B2BCC3}">
          <p14:sldIdLst>
            <p14:sldId id="287"/>
            <p14:sldId id="288"/>
            <p14:sldId id="278"/>
            <p14:sldId id="275"/>
            <p14:sldId id="277"/>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7292A2E-F333-43FB-9621-5CBBE7FDCDCB}" styleName="浅色样式 2 - 强调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82" d="100"/>
          <a:sy n="82" d="100"/>
        </p:scale>
        <p:origin x="720" y="72"/>
      </p:cViewPr>
      <p:guideLst/>
    </p:cSldViewPr>
  </p:slideViewPr>
  <p:notesTextViewPr>
    <p:cViewPr>
      <p:scale>
        <a:sx n="1" d="1"/>
        <a:sy n="1" d="1"/>
      </p:scale>
      <p:origin x="0" y="0"/>
    </p:cViewPr>
  </p:notesTextViewPr>
  <p:notesViewPr>
    <p:cSldViewPr snapToGrid="0">
      <p:cViewPr varScale="1">
        <p:scale>
          <a:sx n="57" d="100"/>
          <a:sy n="57" d="100"/>
        </p:scale>
        <p:origin x="2832" y="72"/>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notesMaster" Target="notesMasters/notesMaster1.xml"/><Relationship Id="rId40" Type="http://schemas.openxmlformats.org/officeDocument/2006/relationships/tableStyles" Target="tableStyles.xml"/><Relationship Id="rId4" Type="http://schemas.openxmlformats.org/officeDocument/2006/relationships/slide" Target="slides/slide2.xml"/><Relationship Id="rId39" Type="http://schemas.openxmlformats.org/officeDocument/2006/relationships/viewProps" Target="viewProps.xml"/><Relationship Id="rId38" Type="http://schemas.openxmlformats.org/officeDocument/2006/relationships/presProps" Target="presProps.xml"/><Relationship Id="rId37" Type="http://schemas.openxmlformats.org/officeDocument/2006/relationships/handoutMaster" Target="handoutMasters/handoutMaster1.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iagrams/colors1.xml><?xml version="1.0" encoding="utf-8"?>
<dgm:colorsDef xmlns:dgm="http://schemas.openxmlformats.org/drawingml/2006/diagram" xmlns:a="http://schemas.openxmlformats.org/drawingml/2006/main" uniqueId="urn:microsoft.com/office/officeart/2005/8/colors/accent1_2#1">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61E54B32-75F3-4422-B93E-E4C0D8CD3E62}" type="doc">
      <dgm:prSet loTypeId="urn:microsoft.com/office/officeart/2005/8/layout/process4" loCatId="process" qsTypeId="urn:microsoft.com/office/officeart/2005/8/quickstyle/simple1#1" qsCatId="simple" csTypeId="urn:microsoft.com/office/officeart/2005/8/colors/accent1_2#1" csCatId="accent1" phldr="1"/>
      <dgm:spPr/>
      <dgm:t>
        <a:bodyPr/>
        <a:lstStyle/>
        <a:p>
          <a:endParaRPr lang="en-IN"/>
        </a:p>
      </dgm:t>
    </dgm:pt>
    <dgm:pt modelId="{638CFFDC-33F1-46B2-880A-1F37914770B2}">
      <dgm:prSet phldrT="[Text]" custT="1"/>
      <dgm:spPr>
        <a:xfrm rot="10800000">
          <a:off x="0" y="2105"/>
          <a:ext cx="3098165" cy="954234"/>
        </a:xfrm>
      </dgm:spPr>
      <dgm:t>
        <a:bodyPr/>
        <a:lstStyle/>
        <a:p>
          <a:pPr algn="ctr">
            <a:buNone/>
          </a:pPr>
          <a:r>
            <a:rPr lang="en-IN" sz="1600" b="1"/>
            <a:t>Input Crowd Image</a:t>
          </a:r>
          <a:endParaRPr lang="en-IN" sz="1600" dirty="0">
            <a:latin typeface="Calibri" panose="020F0502020204030204"/>
            <a:ea typeface="+mn-ea"/>
            <a:cs typeface="+mn-cs"/>
          </a:endParaRPr>
        </a:p>
      </dgm:t>
    </dgm:pt>
    <dgm:pt modelId="{21D268C0-9705-480F-A8C3-9E68C2C180E2}" cxnId="{F97F570B-6446-4215-9A14-920235A0E0AC}" type="parTrans">
      <dgm:prSet/>
      <dgm:spPr/>
      <dgm:t>
        <a:bodyPr/>
        <a:lstStyle/>
        <a:p>
          <a:pPr algn="ctr"/>
          <a:endParaRPr lang="en-IN"/>
        </a:p>
      </dgm:t>
    </dgm:pt>
    <dgm:pt modelId="{8D8DF4DF-485B-4E48-949B-40FB96D3C961}" cxnId="{F97F570B-6446-4215-9A14-920235A0E0AC}" type="sibTrans">
      <dgm:prSet/>
      <dgm:spPr/>
      <dgm:t>
        <a:bodyPr/>
        <a:lstStyle/>
        <a:p>
          <a:pPr algn="ctr"/>
          <a:endParaRPr lang="en-IN"/>
        </a:p>
      </dgm:t>
    </dgm:pt>
    <dgm:pt modelId="{71D74DC8-33F0-42BF-915E-6AFAD90648D7}">
      <dgm:prSet phldrT="[Text]" custT="1"/>
      <dgm:spPr>
        <a:xfrm rot="10800000">
          <a:off x="0" y="947033"/>
          <a:ext cx="3098165" cy="954234"/>
        </a:xfrm>
      </dgm:spPr>
      <dgm:t>
        <a:bodyPr/>
        <a:lstStyle/>
        <a:p>
          <a:pPr algn="ctr">
            <a:buNone/>
          </a:pPr>
          <a:r>
            <a:rPr lang="en-IN" sz="1600">
              <a:latin typeface="Calibri" panose="020F0502020204030204"/>
              <a:ea typeface="+mn-ea"/>
              <a:cs typeface="+mn-cs"/>
            </a:rPr>
            <a:t>Pre - Processing</a:t>
          </a:r>
          <a:endParaRPr lang="en-IN" sz="1600" dirty="0">
            <a:latin typeface="Calibri" panose="020F0502020204030204"/>
            <a:ea typeface="+mn-ea"/>
            <a:cs typeface="+mn-cs"/>
          </a:endParaRPr>
        </a:p>
      </dgm:t>
    </dgm:pt>
    <dgm:pt modelId="{26F55AC4-3099-42F4-B82A-DF7F2BE6A17E}" cxnId="{5FC91A0E-8578-43A1-8B79-9065CDA8D9A0}" type="parTrans">
      <dgm:prSet/>
      <dgm:spPr/>
      <dgm:t>
        <a:bodyPr/>
        <a:lstStyle/>
        <a:p>
          <a:pPr algn="ctr"/>
          <a:endParaRPr lang="en-IN"/>
        </a:p>
      </dgm:t>
    </dgm:pt>
    <dgm:pt modelId="{AAE6B3E8-1840-4B33-B147-8FAC83694364}" cxnId="{5FC91A0E-8578-43A1-8B79-9065CDA8D9A0}" type="sibTrans">
      <dgm:prSet/>
      <dgm:spPr/>
      <dgm:t>
        <a:bodyPr/>
        <a:lstStyle/>
        <a:p>
          <a:pPr algn="ctr"/>
          <a:endParaRPr lang="en-IN"/>
        </a:p>
      </dgm:t>
    </dgm:pt>
    <dgm:pt modelId="{17D4CD85-6E76-41E4-BC16-95885F7F0A4B}">
      <dgm:prSet phldrT="[Text]"/>
      <dgm:spPr>
        <a:xfrm>
          <a:off x="0" y="1281969"/>
          <a:ext cx="1549082" cy="285316"/>
        </a:xfrm>
      </dgm:spPr>
      <dgm:t>
        <a:bodyPr/>
        <a:lstStyle/>
        <a:p>
          <a:pPr algn="ctr">
            <a:buNone/>
          </a:pPr>
          <a:r>
            <a:rPr lang="en-IN" dirty="0">
              <a:latin typeface="Calibri" panose="020F0502020204030204"/>
              <a:ea typeface="+mn-ea"/>
              <a:cs typeface="+mn-cs"/>
            </a:rPr>
            <a:t>Image Resizing</a:t>
          </a:r>
        </a:p>
      </dgm:t>
    </dgm:pt>
    <dgm:pt modelId="{D7601120-F35E-4C39-BB3D-E1A6FE1806D2}" cxnId="{07BB1932-60B6-41B6-9E0E-7BB7F04A3137}" type="parTrans">
      <dgm:prSet/>
      <dgm:spPr/>
      <dgm:t>
        <a:bodyPr/>
        <a:lstStyle/>
        <a:p>
          <a:pPr algn="ctr"/>
          <a:endParaRPr lang="en-IN"/>
        </a:p>
      </dgm:t>
    </dgm:pt>
    <dgm:pt modelId="{E3EDF1ED-3A15-4842-A5D2-27E46DE534FC}" cxnId="{07BB1932-60B6-41B6-9E0E-7BB7F04A3137}" type="sibTrans">
      <dgm:prSet/>
      <dgm:spPr/>
      <dgm:t>
        <a:bodyPr/>
        <a:lstStyle/>
        <a:p>
          <a:pPr algn="ctr"/>
          <a:endParaRPr lang="en-IN"/>
        </a:p>
      </dgm:t>
    </dgm:pt>
    <dgm:pt modelId="{7C336DE3-92BE-414B-BE79-3DB298A8ECF2}">
      <dgm:prSet phldrT="[Text]" custT="1"/>
      <dgm:spPr>
        <a:xfrm rot="10800000">
          <a:off x="0" y="1891960"/>
          <a:ext cx="3098165" cy="954234"/>
        </a:xfrm>
      </dgm:spPr>
      <dgm:t>
        <a:bodyPr/>
        <a:lstStyle/>
        <a:p>
          <a:pPr algn="ctr">
            <a:buNone/>
          </a:pPr>
          <a:r>
            <a:rPr lang="en-IN" sz="1600">
              <a:latin typeface="Calibri" panose="020F0502020204030204"/>
              <a:ea typeface="+mn-ea"/>
              <a:cs typeface="+mn-cs"/>
            </a:rPr>
            <a:t>Feature Extraction (Encoder)</a:t>
          </a:r>
          <a:endParaRPr lang="en-IN" sz="1600" dirty="0">
            <a:latin typeface="Calibri" panose="020F0502020204030204"/>
            <a:ea typeface="+mn-ea"/>
            <a:cs typeface="+mn-cs"/>
          </a:endParaRPr>
        </a:p>
      </dgm:t>
    </dgm:pt>
    <dgm:pt modelId="{D4713B9A-6334-417F-ADA4-F8206F466322}" cxnId="{E0B4C879-3B9E-45B6-9C43-4C8D399D5C43}" type="parTrans">
      <dgm:prSet/>
      <dgm:spPr/>
      <dgm:t>
        <a:bodyPr/>
        <a:lstStyle/>
        <a:p>
          <a:pPr algn="ctr"/>
          <a:endParaRPr lang="en-IN"/>
        </a:p>
      </dgm:t>
    </dgm:pt>
    <dgm:pt modelId="{3AB84B9B-4273-42EE-8ACB-94F1AE8A1FF1}" cxnId="{E0B4C879-3B9E-45B6-9C43-4C8D399D5C43}" type="sibTrans">
      <dgm:prSet/>
      <dgm:spPr/>
      <dgm:t>
        <a:bodyPr/>
        <a:lstStyle/>
        <a:p>
          <a:pPr algn="ctr"/>
          <a:endParaRPr lang="en-IN"/>
        </a:p>
      </dgm:t>
    </dgm:pt>
    <dgm:pt modelId="{0EC1F241-32AD-4AD4-9AA7-FCD1A9E386E7}">
      <dgm:prSet phldrT="[Text]"/>
      <dgm:spPr>
        <a:xfrm>
          <a:off x="0" y="2226897"/>
          <a:ext cx="3098165" cy="285316"/>
        </a:xfrm>
      </dgm:spPr>
      <dgm:t>
        <a:bodyPr/>
        <a:lstStyle/>
        <a:p>
          <a:pPr algn="ctr">
            <a:buNone/>
          </a:pPr>
          <a:r>
            <a:rPr lang="en-IN">
              <a:latin typeface="Calibri" panose="020F0502020204030204"/>
              <a:ea typeface="+mn-ea"/>
              <a:cs typeface="+mn-cs"/>
            </a:rPr>
            <a:t>EfficientNet-B4 Backbone</a:t>
          </a:r>
          <a:endParaRPr lang="en-IN" dirty="0">
            <a:latin typeface="Calibri" panose="020F0502020204030204"/>
            <a:ea typeface="+mn-ea"/>
            <a:cs typeface="+mn-cs"/>
          </a:endParaRPr>
        </a:p>
      </dgm:t>
    </dgm:pt>
    <dgm:pt modelId="{2192D6EC-6358-4FB7-9536-73129A863AA9}" cxnId="{84C45338-1985-4DFA-A281-CBCC67CC93E6}" type="parTrans">
      <dgm:prSet/>
      <dgm:spPr/>
      <dgm:t>
        <a:bodyPr/>
        <a:lstStyle/>
        <a:p>
          <a:pPr algn="ctr"/>
          <a:endParaRPr lang="en-IN"/>
        </a:p>
      </dgm:t>
    </dgm:pt>
    <dgm:pt modelId="{0EC2CE75-69C0-4030-931A-49B2ACF00144}" cxnId="{84C45338-1985-4DFA-A281-CBCC67CC93E6}" type="sibTrans">
      <dgm:prSet/>
      <dgm:spPr/>
      <dgm:t>
        <a:bodyPr/>
        <a:lstStyle/>
        <a:p>
          <a:pPr algn="ctr"/>
          <a:endParaRPr lang="en-IN"/>
        </a:p>
      </dgm:t>
    </dgm:pt>
    <dgm:pt modelId="{18173DBB-35E0-4755-9217-4F26DD009828}">
      <dgm:prSet phldrT="[Text]"/>
      <dgm:spPr>
        <a:xfrm>
          <a:off x="1549082" y="1281969"/>
          <a:ext cx="1549082" cy="285316"/>
        </a:xfrm>
      </dgm:spPr>
      <dgm:t>
        <a:bodyPr/>
        <a:lstStyle/>
        <a:p>
          <a:pPr algn="ctr">
            <a:buNone/>
          </a:pPr>
          <a:r>
            <a:rPr lang="en-IN">
              <a:latin typeface="Calibri" panose="020F0502020204030204"/>
              <a:ea typeface="+mn-ea"/>
              <a:cs typeface="+mn-cs"/>
            </a:rPr>
            <a:t>Normalization</a:t>
          </a:r>
          <a:endParaRPr lang="en-IN" dirty="0">
            <a:latin typeface="Calibri" panose="020F0502020204030204"/>
            <a:ea typeface="+mn-ea"/>
            <a:cs typeface="+mn-cs"/>
          </a:endParaRPr>
        </a:p>
      </dgm:t>
    </dgm:pt>
    <dgm:pt modelId="{2ED58247-C8DC-4569-BF2E-5D49ACB45D10}" cxnId="{BEB03507-66C3-4E87-A432-97CE8018D3D3}" type="sibTrans">
      <dgm:prSet/>
      <dgm:spPr/>
      <dgm:t>
        <a:bodyPr/>
        <a:lstStyle/>
        <a:p>
          <a:pPr algn="ctr"/>
          <a:endParaRPr lang="en-IN"/>
        </a:p>
      </dgm:t>
    </dgm:pt>
    <dgm:pt modelId="{04497C3E-65E6-4B45-A53D-854ED8F30703}" cxnId="{BEB03507-66C3-4E87-A432-97CE8018D3D3}" type="parTrans">
      <dgm:prSet/>
      <dgm:spPr/>
      <dgm:t>
        <a:bodyPr/>
        <a:lstStyle/>
        <a:p>
          <a:pPr algn="ctr"/>
          <a:endParaRPr lang="en-IN"/>
        </a:p>
      </dgm:t>
    </dgm:pt>
    <dgm:pt modelId="{C9847409-0817-4DC1-8DDD-F52A0F2E9EA6}">
      <dgm:prSet phldrT="[Text]" custT="1"/>
      <dgm:spPr>
        <a:xfrm rot="10800000">
          <a:off x="0" y="2836888"/>
          <a:ext cx="3098165" cy="954234"/>
        </a:xfrm>
      </dgm:spPr>
      <dgm:t>
        <a:bodyPr/>
        <a:lstStyle/>
        <a:p>
          <a:pPr algn="ctr">
            <a:buNone/>
          </a:pPr>
          <a:r>
            <a:rPr lang="en-IN" sz="1600">
              <a:latin typeface="Calibri" panose="020F0502020204030204"/>
              <a:ea typeface="+mn-ea"/>
              <a:cs typeface="+mn-cs"/>
            </a:rPr>
            <a:t>Shunting  Inhibition Module</a:t>
          </a:r>
          <a:endParaRPr lang="en-IN" sz="1600" dirty="0">
            <a:latin typeface="Calibri" panose="020F0502020204030204"/>
            <a:ea typeface="+mn-ea"/>
            <a:cs typeface="+mn-cs"/>
          </a:endParaRPr>
        </a:p>
      </dgm:t>
    </dgm:pt>
    <dgm:pt modelId="{36B47FD9-2B08-4BDB-959D-B954BB55CCF0}" cxnId="{7206BA01-82B4-4A5D-910F-7F1E0E842451}" type="parTrans">
      <dgm:prSet/>
      <dgm:spPr/>
      <dgm:t>
        <a:bodyPr/>
        <a:lstStyle/>
        <a:p>
          <a:pPr algn="ctr"/>
          <a:endParaRPr lang="en-IN"/>
        </a:p>
      </dgm:t>
    </dgm:pt>
    <dgm:pt modelId="{9E5C3743-2BD0-4034-B85D-8B187C6F49F2}" cxnId="{7206BA01-82B4-4A5D-910F-7F1E0E842451}" type="sibTrans">
      <dgm:prSet/>
      <dgm:spPr/>
      <dgm:t>
        <a:bodyPr/>
        <a:lstStyle/>
        <a:p>
          <a:pPr algn="ctr"/>
          <a:endParaRPr lang="en-IN"/>
        </a:p>
      </dgm:t>
    </dgm:pt>
    <dgm:pt modelId="{D5C29DB1-9711-43D6-BC76-864DBF0E460C}">
      <dgm:prSet phldrT="[Text]"/>
      <dgm:spPr>
        <a:xfrm>
          <a:off x="0" y="3168894"/>
          <a:ext cx="3098165" cy="285316"/>
        </a:xfrm>
      </dgm:spPr>
      <dgm:t>
        <a:bodyPr/>
        <a:lstStyle/>
        <a:p>
          <a:pPr algn="ctr">
            <a:buNone/>
          </a:pPr>
          <a:r>
            <a:rPr lang="en-IN">
              <a:latin typeface="Calibri" panose="020F0502020204030204"/>
              <a:ea typeface="+mn-ea"/>
              <a:cs typeface="+mn-cs"/>
            </a:rPr>
            <a:t>Enhances Key Features</a:t>
          </a:r>
          <a:endParaRPr lang="en-IN" dirty="0">
            <a:latin typeface="Calibri" panose="020F0502020204030204"/>
            <a:ea typeface="+mn-ea"/>
            <a:cs typeface="+mn-cs"/>
          </a:endParaRPr>
        </a:p>
      </dgm:t>
    </dgm:pt>
    <dgm:pt modelId="{867A5981-BCF6-43B3-A911-EC888F307F23}" cxnId="{EB6A68CB-FAB1-4989-906B-BCD29C470F25}" type="parTrans">
      <dgm:prSet/>
      <dgm:spPr/>
      <dgm:t>
        <a:bodyPr/>
        <a:lstStyle/>
        <a:p>
          <a:pPr algn="ctr"/>
          <a:endParaRPr lang="en-IN"/>
        </a:p>
      </dgm:t>
    </dgm:pt>
    <dgm:pt modelId="{10840A40-5A4E-462C-A37B-E5B0D19F2F4D}" cxnId="{EB6A68CB-FAB1-4989-906B-BCD29C470F25}" type="sibTrans">
      <dgm:prSet/>
      <dgm:spPr/>
      <dgm:t>
        <a:bodyPr/>
        <a:lstStyle/>
        <a:p>
          <a:pPr algn="ctr"/>
          <a:endParaRPr lang="en-IN"/>
        </a:p>
      </dgm:t>
    </dgm:pt>
    <dgm:pt modelId="{059BB6B2-6786-48E6-872A-6AF1FBE1410A}">
      <dgm:prSet phldrT="[Text]"/>
      <dgm:spPr>
        <a:xfrm>
          <a:off x="378" y="4104444"/>
          <a:ext cx="619481" cy="285401"/>
        </a:xfrm>
      </dgm:spPr>
      <dgm:t>
        <a:bodyPr/>
        <a:lstStyle/>
        <a:p>
          <a:pPr algn="ctr">
            <a:buNone/>
          </a:pPr>
          <a:r>
            <a:rPr lang="en-IN" dirty="0">
              <a:latin typeface="Calibri" panose="020F0502020204030204"/>
              <a:ea typeface="+mn-ea"/>
              <a:cs typeface="+mn-cs"/>
            </a:rPr>
            <a:t>Generates Density Map</a:t>
          </a:r>
        </a:p>
      </dgm:t>
    </dgm:pt>
    <dgm:pt modelId="{30E9CC8E-B67E-4867-8C75-0377E3CBD35C}" cxnId="{0758700D-28C4-4C01-B3BC-8AFCF0049B09}" type="parTrans">
      <dgm:prSet/>
      <dgm:spPr/>
      <dgm:t>
        <a:bodyPr/>
        <a:lstStyle/>
        <a:p>
          <a:pPr algn="ctr"/>
          <a:endParaRPr lang="en-IN"/>
        </a:p>
      </dgm:t>
    </dgm:pt>
    <dgm:pt modelId="{84E00920-CC1F-4A0E-B650-6424CAAA7FC5}" cxnId="{0758700D-28C4-4C01-B3BC-8AFCF0049B09}" type="sibTrans">
      <dgm:prSet/>
      <dgm:spPr/>
      <dgm:t>
        <a:bodyPr/>
        <a:lstStyle/>
        <a:p>
          <a:pPr algn="ctr"/>
          <a:endParaRPr lang="en-IN"/>
        </a:p>
      </dgm:t>
    </dgm:pt>
    <dgm:pt modelId="{322F7058-89F6-4D25-858F-0D11DF0A1059}">
      <dgm:prSet/>
      <dgm:spPr/>
      <dgm:t>
        <a:bodyPr/>
        <a:lstStyle/>
        <a:p>
          <a:r>
            <a:rPr lang="en-IN"/>
            <a:t>Density Map Generation</a:t>
          </a:r>
          <a:endParaRPr lang="en-IN" dirty="0"/>
        </a:p>
      </dgm:t>
    </dgm:pt>
    <dgm:pt modelId="{19F6DF71-19E7-4A62-AA64-216E00710F27}" cxnId="{81E2CEA3-2AB1-4C8F-84E2-E4F59A01E8B9}" type="parTrans">
      <dgm:prSet/>
      <dgm:spPr/>
      <dgm:t>
        <a:bodyPr/>
        <a:lstStyle/>
        <a:p>
          <a:endParaRPr lang="en-IN"/>
        </a:p>
      </dgm:t>
    </dgm:pt>
    <dgm:pt modelId="{FAC80183-20F5-4ABA-AEE7-5C5B6E6E9C9F}" cxnId="{81E2CEA3-2AB1-4C8F-84E2-E4F59A01E8B9}" type="sibTrans">
      <dgm:prSet/>
      <dgm:spPr/>
      <dgm:t>
        <a:bodyPr/>
        <a:lstStyle/>
        <a:p>
          <a:endParaRPr lang="en-IN"/>
        </a:p>
      </dgm:t>
    </dgm:pt>
    <dgm:pt modelId="{2B94805E-2D3C-438F-AB75-CAB89694C22F}">
      <dgm:prSet/>
      <dgm:spPr/>
      <dgm:t>
        <a:bodyPr/>
        <a:lstStyle/>
        <a:p>
          <a:r>
            <a:rPr lang="en-IN" dirty="0"/>
            <a:t>Multi-scale Feature Extraction</a:t>
          </a:r>
        </a:p>
      </dgm:t>
    </dgm:pt>
    <dgm:pt modelId="{E5C9AB5D-6D64-4F44-A4AE-E9AAB461B0A0}" cxnId="{39DE87CB-9F66-4573-81B3-1721E78CE795}" type="parTrans">
      <dgm:prSet/>
      <dgm:spPr/>
      <dgm:t>
        <a:bodyPr/>
        <a:lstStyle/>
        <a:p>
          <a:endParaRPr lang="en-IN"/>
        </a:p>
      </dgm:t>
    </dgm:pt>
    <dgm:pt modelId="{43D4AEBC-585C-487F-A816-C2A7B30A23C3}" cxnId="{39DE87CB-9F66-4573-81B3-1721E78CE795}" type="sibTrans">
      <dgm:prSet/>
      <dgm:spPr/>
      <dgm:t>
        <a:bodyPr/>
        <a:lstStyle/>
        <a:p>
          <a:endParaRPr lang="en-IN"/>
        </a:p>
      </dgm:t>
    </dgm:pt>
    <dgm:pt modelId="{D5FFF8E4-A2B1-45D7-B06F-96192E3BBC03}">
      <dgm:prSet/>
      <dgm:spPr/>
      <dgm:t>
        <a:bodyPr/>
        <a:lstStyle/>
        <a:p>
          <a:r>
            <a:rPr lang="en-IN" dirty="0"/>
            <a:t>Suppresses </a:t>
          </a:r>
          <a:r>
            <a:rPr lang="en-IN"/>
            <a:t>Background Noise</a:t>
          </a:r>
          <a:endParaRPr lang="en-IN" dirty="0"/>
        </a:p>
      </dgm:t>
    </dgm:pt>
    <dgm:pt modelId="{8213D69F-70F7-41B9-B891-BDED5221E560}" cxnId="{63E886C8-B4FD-47BA-A067-699EB879BA08}" type="parTrans">
      <dgm:prSet/>
      <dgm:spPr/>
      <dgm:t>
        <a:bodyPr/>
        <a:lstStyle/>
        <a:p>
          <a:endParaRPr lang="en-IN"/>
        </a:p>
      </dgm:t>
    </dgm:pt>
    <dgm:pt modelId="{E67B2E23-307C-4DC7-9A4A-2E63EBA26474}" cxnId="{63E886C8-B4FD-47BA-A067-699EB879BA08}" type="sibTrans">
      <dgm:prSet/>
      <dgm:spPr/>
      <dgm:t>
        <a:bodyPr/>
        <a:lstStyle/>
        <a:p>
          <a:endParaRPr lang="en-IN"/>
        </a:p>
      </dgm:t>
    </dgm:pt>
    <dgm:pt modelId="{E9E19069-FE12-475C-89AA-0797803E7A35}">
      <dgm:prSet phldrT="[Text]" custT="1"/>
      <dgm:spPr>
        <a:xfrm>
          <a:off x="0" y="3781816"/>
          <a:ext cx="3098165" cy="620438"/>
        </a:xfrm>
      </dgm:spPr>
      <dgm:t>
        <a:bodyPr/>
        <a:lstStyle/>
        <a:p>
          <a:pPr algn="ctr">
            <a:buNone/>
          </a:pPr>
          <a:r>
            <a:rPr lang="en-IN" sz="1600" dirty="0">
              <a:latin typeface="Calibri" panose="020F0502020204030204"/>
              <a:ea typeface="+mn-ea"/>
              <a:cs typeface="+mn-cs"/>
            </a:rPr>
            <a:t>Classification Decoder Network</a:t>
          </a:r>
        </a:p>
      </dgm:t>
    </dgm:pt>
    <dgm:pt modelId="{7A61C48D-9EC5-4292-ACC0-C6A6A52D9F47}" cxnId="{5CCDCC32-AF69-4E85-9B0B-93BCD2B3BEF0}" type="parTrans">
      <dgm:prSet/>
      <dgm:spPr/>
      <dgm:t>
        <a:bodyPr/>
        <a:lstStyle/>
        <a:p>
          <a:pPr algn="ctr"/>
          <a:endParaRPr lang="en-IN"/>
        </a:p>
      </dgm:t>
    </dgm:pt>
    <dgm:pt modelId="{50A09473-8513-483C-9D23-0A63239E7F83}" cxnId="{5CCDCC32-AF69-4E85-9B0B-93BCD2B3BEF0}" type="sibTrans">
      <dgm:prSet/>
      <dgm:spPr/>
      <dgm:t>
        <a:bodyPr/>
        <a:lstStyle/>
        <a:p>
          <a:pPr algn="ctr"/>
          <a:endParaRPr lang="en-IN"/>
        </a:p>
      </dgm:t>
    </dgm:pt>
    <dgm:pt modelId="{CCEA1D9A-EFD8-45A9-9846-305708EF3C6C}">
      <dgm:prSet/>
      <dgm:spPr/>
      <dgm:t>
        <a:bodyPr/>
        <a:lstStyle/>
        <a:p>
          <a:r>
            <a:rPr lang="en-IN" dirty="0"/>
            <a:t>Crowd Output</a:t>
          </a:r>
        </a:p>
      </dgm:t>
    </dgm:pt>
    <dgm:pt modelId="{1AE75EC0-1C00-4789-869C-A4A0DA04F74C}" cxnId="{63F79141-A199-46EC-BE7B-7D207F80BBA4}" type="parTrans">
      <dgm:prSet/>
      <dgm:spPr/>
      <dgm:t>
        <a:bodyPr/>
        <a:lstStyle/>
        <a:p>
          <a:endParaRPr lang="en-IN"/>
        </a:p>
      </dgm:t>
    </dgm:pt>
    <dgm:pt modelId="{B5C330E3-8AFC-436F-B881-CC336673F3C7}" cxnId="{63F79141-A199-46EC-BE7B-7D207F80BBA4}" type="sibTrans">
      <dgm:prSet/>
      <dgm:spPr/>
      <dgm:t>
        <a:bodyPr/>
        <a:lstStyle/>
        <a:p>
          <a:endParaRPr lang="en-IN"/>
        </a:p>
      </dgm:t>
    </dgm:pt>
    <dgm:pt modelId="{0237703D-DC3C-4136-B609-2D56AB41F58D}" type="pres">
      <dgm:prSet presAssocID="{61E54B32-75F3-4422-B93E-E4C0D8CD3E62}" presName="Name0" presStyleCnt="0">
        <dgm:presLayoutVars>
          <dgm:dir/>
          <dgm:animLvl val="lvl"/>
          <dgm:resizeHandles val="exact"/>
        </dgm:presLayoutVars>
      </dgm:prSet>
      <dgm:spPr/>
    </dgm:pt>
    <dgm:pt modelId="{ED7CCB8F-9FE5-41A0-9938-94EDCC28C3EA}" type="pres">
      <dgm:prSet presAssocID="{CCEA1D9A-EFD8-45A9-9846-305708EF3C6C}" presName="boxAndChildren" presStyleCnt="0"/>
      <dgm:spPr/>
    </dgm:pt>
    <dgm:pt modelId="{48B28AD9-F7BE-42B2-BDD4-E497B02F97A5}" type="pres">
      <dgm:prSet presAssocID="{CCEA1D9A-EFD8-45A9-9846-305708EF3C6C}" presName="parentTextBox" presStyleLbl="node1" presStyleIdx="0" presStyleCnt="6"/>
      <dgm:spPr/>
    </dgm:pt>
    <dgm:pt modelId="{6B85EA8A-57F4-4C10-842D-DBDFF4459466}" type="pres">
      <dgm:prSet presAssocID="{50A09473-8513-483C-9D23-0A63239E7F83}" presName="sp" presStyleCnt="0"/>
      <dgm:spPr/>
    </dgm:pt>
    <dgm:pt modelId="{84252DD3-D39E-4C40-BFCA-57A0102CFCB4}" type="pres">
      <dgm:prSet presAssocID="{E9E19069-FE12-475C-89AA-0797803E7A35}" presName="arrowAndChildren" presStyleCnt="0"/>
      <dgm:spPr/>
    </dgm:pt>
    <dgm:pt modelId="{EDB666FD-BBEC-4302-AC6F-2C2E6CD62A0E}" type="pres">
      <dgm:prSet presAssocID="{E9E19069-FE12-475C-89AA-0797803E7A35}" presName="parentTextArrow" presStyleLbl="node1" presStyleIdx="0" presStyleCnt="6"/>
      <dgm:spPr/>
    </dgm:pt>
    <dgm:pt modelId="{13FDF490-B91C-4CD6-8596-0A4AF589843C}" type="pres">
      <dgm:prSet presAssocID="{E9E19069-FE12-475C-89AA-0797803E7A35}" presName="arrow" presStyleLbl="node1" presStyleIdx="1" presStyleCnt="6"/>
      <dgm:spPr/>
    </dgm:pt>
    <dgm:pt modelId="{DEBA95E4-150D-43A0-B068-5CAF9597D7A3}" type="pres">
      <dgm:prSet presAssocID="{E9E19069-FE12-475C-89AA-0797803E7A35}" presName="descendantArrow" presStyleCnt="0"/>
      <dgm:spPr/>
    </dgm:pt>
    <dgm:pt modelId="{1703966E-4BBB-43E3-964F-93E9135FACF2}" type="pres">
      <dgm:prSet presAssocID="{059BB6B2-6786-48E6-872A-6AF1FBE1410A}" presName="childTextArrow" presStyleLbl="fgAccFollowNode1" presStyleIdx="0" presStyleCnt="8">
        <dgm:presLayoutVars>
          <dgm:bulletEnabled val="1"/>
        </dgm:presLayoutVars>
      </dgm:prSet>
      <dgm:spPr/>
    </dgm:pt>
    <dgm:pt modelId="{26A3938E-6676-4D21-85A6-09A372ECDE46}" type="pres">
      <dgm:prSet presAssocID="{9E5C3743-2BD0-4034-B85D-8B187C6F49F2}" presName="sp" presStyleCnt="0"/>
      <dgm:spPr/>
    </dgm:pt>
    <dgm:pt modelId="{DD6D9E77-E2C1-4C45-B1DA-D9E1D931E6F1}" type="pres">
      <dgm:prSet presAssocID="{C9847409-0817-4DC1-8DDD-F52A0F2E9EA6}" presName="arrowAndChildren" presStyleCnt="0"/>
      <dgm:spPr/>
    </dgm:pt>
    <dgm:pt modelId="{F8477690-4341-4D2E-80E6-A9FE71E7B985}" type="pres">
      <dgm:prSet presAssocID="{C9847409-0817-4DC1-8DDD-F52A0F2E9EA6}" presName="parentTextArrow" presStyleLbl="node1" presStyleIdx="1" presStyleCnt="6"/>
      <dgm:spPr/>
    </dgm:pt>
    <dgm:pt modelId="{8BE0FF32-B73D-45BE-8952-7B15D4DB300D}" type="pres">
      <dgm:prSet presAssocID="{C9847409-0817-4DC1-8DDD-F52A0F2E9EA6}" presName="arrow" presStyleLbl="node1" presStyleIdx="2" presStyleCnt="6"/>
      <dgm:spPr/>
    </dgm:pt>
    <dgm:pt modelId="{6D2D5889-B1DA-4150-ABAE-65C3EAE9FD4A}" type="pres">
      <dgm:prSet presAssocID="{C9847409-0817-4DC1-8DDD-F52A0F2E9EA6}" presName="descendantArrow" presStyleCnt="0"/>
      <dgm:spPr/>
    </dgm:pt>
    <dgm:pt modelId="{AEEAF0ED-782E-4247-8B61-2E72CB06E413}" type="pres">
      <dgm:prSet presAssocID="{D5C29DB1-9711-43D6-BC76-864DBF0E460C}" presName="childTextArrow" presStyleLbl="fgAccFollowNode1" presStyleIdx="1" presStyleCnt="8">
        <dgm:presLayoutVars>
          <dgm:bulletEnabled val="1"/>
        </dgm:presLayoutVars>
      </dgm:prSet>
      <dgm:spPr/>
    </dgm:pt>
    <dgm:pt modelId="{082BEA0F-B2D8-4D38-9560-2ADB4B7B9AA0}" type="pres">
      <dgm:prSet presAssocID="{D5FFF8E4-A2B1-45D7-B06F-96192E3BBC03}" presName="childTextArrow" presStyleLbl="fgAccFollowNode1" presStyleIdx="2" presStyleCnt="8">
        <dgm:presLayoutVars>
          <dgm:bulletEnabled val="1"/>
        </dgm:presLayoutVars>
      </dgm:prSet>
      <dgm:spPr/>
    </dgm:pt>
    <dgm:pt modelId="{9801F692-360D-4F99-AC4B-DA43DB9B6FFF}" type="pres">
      <dgm:prSet presAssocID="{3AB84B9B-4273-42EE-8ACB-94F1AE8A1FF1}" presName="sp" presStyleCnt="0"/>
      <dgm:spPr/>
    </dgm:pt>
    <dgm:pt modelId="{01BF8FF7-D416-43DB-8BD8-2DB66401E802}" type="pres">
      <dgm:prSet presAssocID="{7C336DE3-92BE-414B-BE79-3DB298A8ECF2}" presName="arrowAndChildren" presStyleCnt="0"/>
      <dgm:spPr/>
    </dgm:pt>
    <dgm:pt modelId="{7960D832-E168-4CD3-A5F5-28B1EC03238D}" type="pres">
      <dgm:prSet presAssocID="{7C336DE3-92BE-414B-BE79-3DB298A8ECF2}" presName="parentTextArrow" presStyleLbl="node1" presStyleIdx="2" presStyleCnt="6"/>
      <dgm:spPr/>
    </dgm:pt>
    <dgm:pt modelId="{68497000-2147-4EF5-8C98-70A451709E0D}" type="pres">
      <dgm:prSet presAssocID="{7C336DE3-92BE-414B-BE79-3DB298A8ECF2}" presName="arrow" presStyleLbl="node1" presStyleIdx="3" presStyleCnt="6"/>
      <dgm:spPr/>
    </dgm:pt>
    <dgm:pt modelId="{A6BFD764-B90E-4EF0-BC22-42D6B098777D}" type="pres">
      <dgm:prSet presAssocID="{7C336DE3-92BE-414B-BE79-3DB298A8ECF2}" presName="descendantArrow" presStyleCnt="0"/>
      <dgm:spPr/>
    </dgm:pt>
    <dgm:pt modelId="{A190CBB5-0450-4FDD-9FAA-7E67CCB4C828}" type="pres">
      <dgm:prSet presAssocID="{0EC1F241-32AD-4AD4-9AA7-FCD1A9E386E7}" presName="childTextArrow" presStyleLbl="fgAccFollowNode1" presStyleIdx="3" presStyleCnt="8">
        <dgm:presLayoutVars>
          <dgm:bulletEnabled val="1"/>
        </dgm:presLayoutVars>
      </dgm:prSet>
      <dgm:spPr/>
    </dgm:pt>
    <dgm:pt modelId="{80D6BD21-01B1-4CF3-9034-A72E8EF3B3B1}" type="pres">
      <dgm:prSet presAssocID="{2B94805E-2D3C-438F-AB75-CAB89694C22F}" presName="childTextArrow" presStyleLbl="fgAccFollowNode1" presStyleIdx="4" presStyleCnt="8">
        <dgm:presLayoutVars>
          <dgm:bulletEnabled val="1"/>
        </dgm:presLayoutVars>
      </dgm:prSet>
      <dgm:spPr/>
    </dgm:pt>
    <dgm:pt modelId="{B96CF0B3-A1EA-43A8-AB5F-FC8E180C93FD}" type="pres">
      <dgm:prSet presAssocID="{AAE6B3E8-1840-4B33-B147-8FAC83694364}" presName="sp" presStyleCnt="0"/>
      <dgm:spPr/>
    </dgm:pt>
    <dgm:pt modelId="{2A77E336-61D4-4794-BEB6-FFEAAF472C3E}" type="pres">
      <dgm:prSet presAssocID="{71D74DC8-33F0-42BF-915E-6AFAD90648D7}" presName="arrowAndChildren" presStyleCnt="0"/>
      <dgm:spPr/>
    </dgm:pt>
    <dgm:pt modelId="{DD0F3B1E-2F8A-4F5A-AB8B-0A9F465089F3}" type="pres">
      <dgm:prSet presAssocID="{71D74DC8-33F0-42BF-915E-6AFAD90648D7}" presName="parentTextArrow" presStyleLbl="node1" presStyleIdx="3" presStyleCnt="6"/>
      <dgm:spPr/>
    </dgm:pt>
    <dgm:pt modelId="{415222FF-417E-4FC8-A342-C60AB3C92652}" type="pres">
      <dgm:prSet presAssocID="{71D74DC8-33F0-42BF-915E-6AFAD90648D7}" presName="arrow" presStyleLbl="node1" presStyleIdx="4" presStyleCnt="6"/>
      <dgm:spPr/>
    </dgm:pt>
    <dgm:pt modelId="{A948BE77-EEB6-4956-B31F-9E51658B8675}" type="pres">
      <dgm:prSet presAssocID="{71D74DC8-33F0-42BF-915E-6AFAD90648D7}" presName="descendantArrow" presStyleCnt="0"/>
      <dgm:spPr/>
    </dgm:pt>
    <dgm:pt modelId="{262B5A57-0E10-462F-8DD6-A18C277D6B26}" type="pres">
      <dgm:prSet presAssocID="{17D4CD85-6E76-41E4-BC16-95885F7F0A4B}" presName="childTextArrow" presStyleLbl="fgAccFollowNode1" presStyleIdx="5" presStyleCnt="8">
        <dgm:presLayoutVars>
          <dgm:bulletEnabled val="1"/>
        </dgm:presLayoutVars>
      </dgm:prSet>
      <dgm:spPr/>
    </dgm:pt>
    <dgm:pt modelId="{01A69043-C9F4-4F64-BBB1-A4C97F3E0F69}" type="pres">
      <dgm:prSet presAssocID="{18173DBB-35E0-4755-9217-4F26DD009828}" presName="childTextArrow" presStyleLbl="fgAccFollowNode1" presStyleIdx="6" presStyleCnt="8">
        <dgm:presLayoutVars>
          <dgm:bulletEnabled val="1"/>
        </dgm:presLayoutVars>
      </dgm:prSet>
      <dgm:spPr/>
    </dgm:pt>
    <dgm:pt modelId="{D06F81AF-3FD4-4EFB-9B2F-80D2E99D855C}" type="pres">
      <dgm:prSet presAssocID="{322F7058-89F6-4D25-858F-0D11DF0A1059}" presName="childTextArrow" presStyleLbl="fgAccFollowNode1" presStyleIdx="7" presStyleCnt="8">
        <dgm:presLayoutVars>
          <dgm:bulletEnabled val="1"/>
        </dgm:presLayoutVars>
      </dgm:prSet>
      <dgm:spPr/>
    </dgm:pt>
    <dgm:pt modelId="{3422AD21-0BDE-4E06-A545-C74370792B7D}" type="pres">
      <dgm:prSet presAssocID="{8D8DF4DF-485B-4E48-949B-40FB96D3C961}" presName="sp" presStyleCnt="0"/>
      <dgm:spPr/>
    </dgm:pt>
    <dgm:pt modelId="{7A7EFE2C-75D4-421F-8CE1-4483F69BFE27}" type="pres">
      <dgm:prSet presAssocID="{638CFFDC-33F1-46B2-880A-1F37914770B2}" presName="arrowAndChildren" presStyleCnt="0"/>
      <dgm:spPr/>
    </dgm:pt>
    <dgm:pt modelId="{1622A2FF-375E-4F0F-8324-1C759A961B89}" type="pres">
      <dgm:prSet presAssocID="{638CFFDC-33F1-46B2-880A-1F37914770B2}" presName="parentTextArrow" presStyleLbl="node1" presStyleIdx="5" presStyleCnt="6"/>
      <dgm:spPr/>
    </dgm:pt>
  </dgm:ptLst>
  <dgm:cxnLst>
    <dgm:cxn modelId="{7206BA01-82B4-4A5D-910F-7F1E0E842451}" srcId="{61E54B32-75F3-4422-B93E-E4C0D8CD3E62}" destId="{C9847409-0817-4DC1-8DDD-F52A0F2E9EA6}" srcOrd="3" destOrd="0" parTransId="{36B47FD9-2B08-4BDB-959D-B954BB55CCF0}" sibTransId="{9E5C3743-2BD0-4034-B85D-8B187C6F49F2}"/>
    <dgm:cxn modelId="{BEB03507-66C3-4E87-A432-97CE8018D3D3}" srcId="{71D74DC8-33F0-42BF-915E-6AFAD90648D7}" destId="{18173DBB-35E0-4755-9217-4F26DD009828}" srcOrd="1" destOrd="0" parTransId="{04497C3E-65E6-4B45-A53D-854ED8F30703}" sibTransId="{2ED58247-C8DC-4569-BF2E-5D49ACB45D10}"/>
    <dgm:cxn modelId="{76B9FF07-2E2C-489C-87D4-5B08A68A0735}" type="presOf" srcId="{17D4CD85-6E76-41E4-BC16-95885F7F0A4B}" destId="{262B5A57-0E10-462F-8DD6-A18C277D6B26}" srcOrd="0" destOrd="0" presId="urn:microsoft.com/office/officeart/2005/8/layout/process4"/>
    <dgm:cxn modelId="{F97F570B-6446-4215-9A14-920235A0E0AC}" srcId="{61E54B32-75F3-4422-B93E-E4C0D8CD3E62}" destId="{638CFFDC-33F1-46B2-880A-1F37914770B2}" srcOrd="0" destOrd="0" parTransId="{21D268C0-9705-480F-A8C3-9E68C2C180E2}" sibTransId="{8D8DF4DF-485B-4E48-949B-40FB96D3C961}"/>
    <dgm:cxn modelId="{0758700D-28C4-4C01-B3BC-8AFCF0049B09}" srcId="{E9E19069-FE12-475C-89AA-0797803E7A35}" destId="{059BB6B2-6786-48E6-872A-6AF1FBE1410A}" srcOrd="0" destOrd="0" parTransId="{30E9CC8E-B67E-4867-8C75-0377E3CBD35C}" sibTransId="{84E00920-CC1F-4A0E-B650-6424CAAA7FC5}"/>
    <dgm:cxn modelId="{5FC91A0E-8578-43A1-8B79-9065CDA8D9A0}" srcId="{61E54B32-75F3-4422-B93E-E4C0D8CD3E62}" destId="{71D74DC8-33F0-42BF-915E-6AFAD90648D7}" srcOrd="1" destOrd="0" parTransId="{26F55AC4-3099-42F4-B82A-DF7F2BE6A17E}" sibTransId="{AAE6B3E8-1840-4B33-B147-8FAC83694364}"/>
    <dgm:cxn modelId="{40C72612-C72D-4B9A-8F91-0F10B0D45A44}" type="presOf" srcId="{322F7058-89F6-4D25-858F-0D11DF0A1059}" destId="{D06F81AF-3FD4-4EFB-9B2F-80D2E99D855C}" srcOrd="0" destOrd="0" presId="urn:microsoft.com/office/officeart/2005/8/layout/process4"/>
    <dgm:cxn modelId="{8216E813-F888-4E4F-8F39-29E9B0FBD48D}" type="presOf" srcId="{E9E19069-FE12-475C-89AA-0797803E7A35}" destId="{13FDF490-B91C-4CD6-8596-0A4AF589843C}" srcOrd="1" destOrd="0" presId="urn:microsoft.com/office/officeart/2005/8/layout/process4"/>
    <dgm:cxn modelId="{BF468A1C-AAEC-4821-B3FC-2AB30599E5B4}" type="presOf" srcId="{CCEA1D9A-EFD8-45A9-9846-305708EF3C6C}" destId="{48B28AD9-F7BE-42B2-BDD4-E497B02F97A5}" srcOrd="0" destOrd="0" presId="urn:microsoft.com/office/officeart/2005/8/layout/process4"/>
    <dgm:cxn modelId="{995F5424-1E8E-4A9B-8F8D-3ABAA56CBBE7}" type="presOf" srcId="{059BB6B2-6786-48E6-872A-6AF1FBE1410A}" destId="{1703966E-4BBB-43E3-964F-93E9135FACF2}" srcOrd="0" destOrd="0" presId="urn:microsoft.com/office/officeart/2005/8/layout/process4"/>
    <dgm:cxn modelId="{FBBE872A-F795-4BCB-A1E3-9EB2B8C6DA84}" type="presOf" srcId="{C9847409-0817-4DC1-8DDD-F52A0F2E9EA6}" destId="{F8477690-4341-4D2E-80E6-A9FE71E7B985}" srcOrd="0" destOrd="0" presId="urn:microsoft.com/office/officeart/2005/8/layout/process4"/>
    <dgm:cxn modelId="{458C292E-E1F8-4386-9CB8-CC8D659D1F35}" type="presOf" srcId="{2B94805E-2D3C-438F-AB75-CAB89694C22F}" destId="{80D6BD21-01B1-4CF3-9034-A72E8EF3B3B1}" srcOrd="0" destOrd="0" presId="urn:microsoft.com/office/officeart/2005/8/layout/process4"/>
    <dgm:cxn modelId="{202B1E31-93FC-417B-B819-AF04C0C83143}" type="presOf" srcId="{18173DBB-35E0-4755-9217-4F26DD009828}" destId="{01A69043-C9F4-4F64-BBB1-A4C97F3E0F69}" srcOrd="0" destOrd="0" presId="urn:microsoft.com/office/officeart/2005/8/layout/process4"/>
    <dgm:cxn modelId="{07BB1932-60B6-41B6-9E0E-7BB7F04A3137}" srcId="{71D74DC8-33F0-42BF-915E-6AFAD90648D7}" destId="{17D4CD85-6E76-41E4-BC16-95885F7F0A4B}" srcOrd="0" destOrd="0" parTransId="{D7601120-F35E-4C39-BB3D-E1A6FE1806D2}" sibTransId="{E3EDF1ED-3A15-4842-A5D2-27E46DE534FC}"/>
    <dgm:cxn modelId="{5CCDCC32-AF69-4E85-9B0B-93BCD2B3BEF0}" srcId="{61E54B32-75F3-4422-B93E-E4C0D8CD3E62}" destId="{E9E19069-FE12-475C-89AA-0797803E7A35}" srcOrd="4" destOrd="0" parTransId="{7A61C48D-9EC5-4292-ACC0-C6A6A52D9F47}" sibTransId="{50A09473-8513-483C-9D23-0A63239E7F83}"/>
    <dgm:cxn modelId="{84C45338-1985-4DFA-A281-CBCC67CC93E6}" srcId="{7C336DE3-92BE-414B-BE79-3DB298A8ECF2}" destId="{0EC1F241-32AD-4AD4-9AA7-FCD1A9E386E7}" srcOrd="0" destOrd="0" parTransId="{2192D6EC-6358-4FB7-9536-73129A863AA9}" sibTransId="{0EC2CE75-69C0-4030-931A-49B2ACF00144}"/>
    <dgm:cxn modelId="{63F79141-A199-46EC-BE7B-7D207F80BBA4}" srcId="{61E54B32-75F3-4422-B93E-E4C0D8CD3E62}" destId="{CCEA1D9A-EFD8-45A9-9846-305708EF3C6C}" srcOrd="5" destOrd="0" parTransId="{1AE75EC0-1C00-4789-869C-A4A0DA04F74C}" sibTransId="{B5C330E3-8AFC-436F-B881-CC336673F3C7}"/>
    <dgm:cxn modelId="{EEF9976D-88B4-4F49-BAFC-9C6C4497B15E}" type="presOf" srcId="{E9E19069-FE12-475C-89AA-0797803E7A35}" destId="{EDB666FD-BBEC-4302-AC6F-2C2E6CD62A0E}" srcOrd="0" destOrd="0" presId="urn:microsoft.com/office/officeart/2005/8/layout/process4"/>
    <dgm:cxn modelId="{E0B4C879-3B9E-45B6-9C43-4C8D399D5C43}" srcId="{61E54B32-75F3-4422-B93E-E4C0D8CD3E62}" destId="{7C336DE3-92BE-414B-BE79-3DB298A8ECF2}" srcOrd="2" destOrd="0" parTransId="{D4713B9A-6334-417F-ADA4-F8206F466322}" sibTransId="{3AB84B9B-4273-42EE-8ACB-94F1AE8A1FF1}"/>
    <dgm:cxn modelId="{CEC8875A-0E11-4C14-A472-66CD6C374903}" type="presOf" srcId="{0EC1F241-32AD-4AD4-9AA7-FCD1A9E386E7}" destId="{A190CBB5-0450-4FDD-9FAA-7E67CCB4C828}" srcOrd="0" destOrd="0" presId="urn:microsoft.com/office/officeart/2005/8/layout/process4"/>
    <dgm:cxn modelId="{6D2C5A85-9690-4D8B-A47C-0F69FF030344}" type="presOf" srcId="{71D74DC8-33F0-42BF-915E-6AFAD90648D7}" destId="{415222FF-417E-4FC8-A342-C60AB3C92652}" srcOrd="1" destOrd="0" presId="urn:microsoft.com/office/officeart/2005/8/layout/process4"/>
    <dgm:cxn modelId="{8484918B-173A-4221-BCB4-8D0F997FE588}" type="presOf" srcId="{7C336DE3-92BE-414B-BE79-3DB298A8ECF2}" destId="{68497000-2147-4EF5-8C98-70A451709E0D}" srcOrd="1" destOrd="0" presId="urn:microsoft.com/office/officeart/2005/8/layout/process4"/>
    <dgm:cxn modelId="{81E2CEA3-2AB1-4C8F-84E2-E4F59A01E8B9}" srcId="{71D74DC8-33F0-42BF-915E-6AFAD90648D7}" destId="{322F7058-89F6-4D25-858F-0D11DF0A1059}" srcOrd="2" destOrd="0" parTransId="{19F6DF71-19E7-4A62-AA64-216E00710F27}" sibTransId="{FAC80183-20F5-4ABA-AEE7-5C5B6E6E9C9F}"/>
    <dgm:cxn modelId="{144AEAA7-C63C-4AE1-AD29-B84D253D03B6}" type="presOf" srcId="{7C336DE3-92BE-414B-BE79-3DB298A8ECF2}" destId="{7960D832-E168-4CD3-A5F5-28B1EC03238D}" srcOrd="0" destOrd="0" presId="urn:microsoft.com/office/officeart/2005/8/layout/process4"/>
    <dgm:cxn modelId="{1C5882AB-01E5-40EA-8C6F-610F4B4FE086}" type="presOf" srcId="{C9847409-0817-4DC1-8DDD-F52A0F2E9EA6}" destId="{8BE0FF32-B73D-45BE-8952-7B15D4DB300D}" srcOrd="1" destOrd="0" presId="urn:microsoft.com/office/officeart/2005/8/layout/process4"/>
    <dgm:cxn modelId="{6ECF49BF-2949-42B9-A236-201553C91ABD}" type="presOf" srcId="{61E54B32-75F3-4422-B93E-E4C0D8CD3E62}" destId="{0237703D-DC3C-4136-B609-2D56AB41F58D}" srcOrd="0" destOrd="0" presId="urn:microsoft.com/office/officeart/2005/8/layout/process4"/>
    <dgm:cxn modelId="{63E886C8-B4FD-47BA-A067-699EB879BA08}" srcId="{C9847409-0817-4DC1-8DDD-F52A0F2E9EA6}" destId="{D5FFF8E4-A2B1-45D7-B06F-96192E3BBC03}" srcOrd="1" destOrd="0" parTransId="{8213D69F-70F7-41B9-B891-BDED5221E560}" sibTransId="{E67B2E23-307C-4DC7-9A4A-2E63EBA26474}"/>
    <dgm:cxn modelId="{EB6A68CB-FAB1-4989-906B-BCD29C470F25}" srcId="{C9847409-0817-4DC1-8DDD-F52A0F2E9EA6}" destId="{D5C29DB1-9711-43D6-BC76-864DBF0E460C}" srcOrd="0" destOrd="0" parTransId="{867A5981-BCF6-43B3-A911-EC888F307F23}" sibTransId="{10840A40-5A4E-462C-A37B-E5B0D19F2F4D}"/>
    <dgm:cxn modelId="{39DE87CB-9F66-4573-81B3-1721E78CE795}" srcId="{7C336DE3-92BE-414B-BE79-3DB298A8ECF2}" destId="{2B94805E-2D3C-438F-AB75-CAB89694C22F}" srcOrd="1" destOrd="0" parTransId="{E5C9AB5D-6D64-4F44-A4AE-E9AAB461B0A0}" sibTransId="{43D4AEBC-585C-487F-A816-C2A7B30A23C3}"/>
    <dgm:cxn modelId="{6B73C4D9-3041-4BC9-AA97-E32CE2A67D83}" type="presOf" srcId="{71D74DC8-33F0-42BF-915E-6AFAD90648D7}" destId="{DD0F3B1E-2F8A-4F5A-AB8B-0A9F465089F3}" srcOrd="0" destOrd="0" presId="urn:microsoft.com/office/officeart/2005/8/layout/process4"/>
    <dgm:cxn modelId="{C058E2D9-B9E2-44D3-BBEF-229C70BCAD45}" type="presOf" srcId="{D5FFF8E4-A2B1-45D7-B06F-96192E3BBC03}" destId="{082BEA0F-B2D8-4D38-9560-2ADB4B7B9AA0}" srcOrd="0" destOrd="0" presId="urn:microsoft.com/office/officeart/2005/8/layout/process4"/>
    <dgm:cxn modelId="{B03720EB-D30C-4D43-8D35-6186205A5BBB}" type="presOf" srcId="{638CFFDC-33F1-46B2-880A-1F37914770B2}" destId="{1622A2FF-375E-4F0F-8324-1C759A961B89}" srcOrd="0" destOrd="0" presId="urn:microsoft.com/office/officeart/2005/8/layout/process4"/>
    <dgm:cxn modelId="{7E9401FD-ED74-4ACF-9060-7ECF2ACBF4C6}" type="presOf" srcId="{D5C29DB1-9711-43D6-BC76-864DBF0E460C}" destId="{AEEAF0ED-782E-4247-8B61-2E72CB06E413}" srcOrd="0" destOrd="0" presId="urn:microsoft.com/office/officeart/2005/8/layout/process4"/>
    <dgm:cxn modelId="{5951BD5B-DFE7-4EBD-894C-E275D5905DD1}" type="presParOf" srcId="{0237703D-DC3C-4136-B609-2D56AB41F58D}" destId="{ED7CCB8F-9FE5-41A0-9938-94EDCC28C3EA}" srcOrd="0" destOrd="0" presId="urn:microsoft.com/office/officeart/2005/8/layout/process4"/>
    <dgm:cxn modelId="{EBF3E494-94E2-4BF3-9E4C-3C99FDD08132}" type="presParOf" srcId="{ED7CCB8F-9FE5-41A0-9938-94EDCC28C3EA}" destId="{48B28AD9-F7BE-42B2-BDD4-E497B02F97A5}" srcOrd="0" destOrd="0" presId="urn:microsoft.com/office/officeart/2005/8/layout/process4"/>
    <dgm:cxn modelId="{D215FA52-F9A6-44A2-AAB0-62755F94101C}" type="presParOf" srcId="{0237703D-DC3C-4136-B609-2D56AB41F58D}" destId="{6B85EA8A-57F4-4C10-842D-DBDFF4459466}" srcOrd="1" destOrd="0" presId="urn:microsoft.com/office/officeart/2005/8/layout/process4"/>
    <dgm:cxn modelId="{AEB9D9B5-BF68-42CB-BD44-A3371A9A219F}" type="presParOf" srcId="{0237703D-DC3C-4136-B609-2D56AB41F58D}" destId="{84252DD3-D39E-4C40-BFCA-57A0102CFCB4}" srcOrd="2" destOrd="0" presId="urn:microsoft.com/office/officeart/2005/8/layout/process4"/>
    <dgm:cxn modelId="{BF36E5EC-4D04-487E-B9BD-F9CC9158168F}" type="presParOf" srcId="{84252DD3-D39E-4C40-BFCA-57A0102CFCB4}" destId="{EDB666FD-BBEC-4302-AC6F-2C2E6CD62A0E}" srcOrd="0" destOrd="0" presId="urn:microsoft.com/office/officeart/2005/8/layout/process4"/>
    <dgm:cxn modelId="{D91B7221-99A7-490C-AE38-749FAC1124F4}" type="presParOf" srcId="{84252DD3-D39E-4C40-BFCA-57A0102CFCB4}" destId="{13FDF490-B91C-4CD6-8596-0A4AF589843C}" srcOrd="1" destOrd="0" presId="urn:microsoft.com/office/officeart/2005/8/layout/process4"/>
    <dgm:cxn modelId="{EFF4A492-FBAB-4DCC-B3E5-AFB667CF46C0}" type="presParOf" srcId="{84252DD3-D39E-4C40-BFCA-57A0102CFCB4}" destId="{DEBA95E4-150D-43A0-B068-5CAF9597D7A3}" srcOrd="2" destOrd="0" presId="urn:microsoft.com/office/officeart/2005/8/layout/process4"/>
    <dgm:cxn modelId="{564443A7-C766-43C2-ACD5-1355B57826B1}" type="presParOf" srcId="{DEBA95E4-150D-43A0-B068-5CAF9597D7A3}" destId="{1703966E-4BBB-43E3-964F-93E9135FACF2}" srcOrd="0" destOrd="0" presId="urn:microsoft.com/office/officeart/2005/8/layout/process4"/>
    <dgm:cxn modelId="{450DC7B3-59BD-4D3E-8301-D42C0C6D014F}" type="presParOf" srcId="{0237703D-DC3C-4136-B609-2D56AB41F58D}" destId="{26A3938E-6676-4D21-85A6-09A372ECDE46}" srcOrd="3" destOrd="0" presId="urn:microsoft.com/office/officeart/2005/8/layout/process4"/>
    <dgm:cxn modelId="{937FA99B-8490-4B55-8390-58F4FBBC92D7}" type="presParOf" srcId="{0237703D-DC3C-4136-B609-2D56AB41F58D}" destId="{DD6D9E77-E2C1-4C45-B1DA-D9E1D931E6F1}" srcOrd="4" destOrd="0" presId="urn:microsoft.com/office/officeart/2005/8/layout/process4"/>
    <dgm:cxn modelId="{B9964D29-3EA2-4119-A8FF-CF2722D40B19}" type="presParOf" srcId="{DD6D9E77-E2C1-4C45-B1DA-D9E1D931E6F1}" destId="{F8477690-4341-4D2E-80E6-A9FE71E7B985}" srcOrd="0" destOrd="0" presId="urn:microsoft.com/office/officeart/2005/8/layout/process4"/>
    <dgm:cxn modelId="{83F0FCBA-B70A-43FB-9D43-BF096AED32C2}" type="presParOf" srcId="{DD6D9E77-E2C1-4C45-B1DA-D9E1D931E6F1}" destId="{8BE0FF32-B73D-45BE-8952-7B15D4DB300D}" srcOrd="1" destOrd="0" presId="urn:microsoft.com/office/officeart/2005/8/layout/process4"/>
    <dgm:cxn modelId="{E70A69D7-DBC2-4C48-AC5F-8D60AD9E938D}" type="presParOf" srcId="{DD6D9E77-E2C1-4C45-B1DA-D9E1D931E6F1}" destId="{6D2D5889-B1DA-4150-ABAE-65C3EAE9FD4A}" srcOrd="2" destOrd="0" presId="urn:microsoft.com/office/officeart/2005/8/layout/process4"/>
    <dgm:cxn modelId="{10D9DB4E-4A4F-4887-8850-64E98702943E}" type="presParOf" srcId="{6D2D5889-B1DA-4150-ABAE-65C3EAE9FD4A}" destId="{AEEAF0ED-782E-4247-8B61-2E72CB06E413}" srcOrd="0" destOrd="0" presId="urn:microsoft.com/office/officeart/2005/8/layout/process4"/>
    <dgm:cxn modelId="{2FC1E5B4-2F23-4B50-B6CD-E0B342723CC5}" type="presParOf" srcId="{6D2D5889-B1DA-4150-ABAE-65C3EAE9FD4A}" destId="{082BEA0F-B2D8-4D38-9560-2ADB4B7B9AA0}" srcOrd="1" destOrd="0" presId="urn:microsoft.com/office/officeart/2005/8/layout/process4"/>
    <dgm:cxn modelId="{B08249B4-D3C5-4E0E-B956-096B4D378690}" type="presParOf" srcId="{0237703D-DC3C-4136-B609-2D56AB41F58D}" destId="{9801F692-360D-4F99-AC4B-DA43DB9B6FFF}" srcOrd="5" destOrd="0" presId="urn:microsoft.com/office/officeart/2005/8/layout/process4"/>
    <dgm:cxn modelId="{D11D1585-CDDF-4C1D-8B7F-707D4E6B36DB}" type="presParOf" srcId="{0237703D-DC3C-4136-B609-2D56AB41F58D}" destId="{01BF8FF7-D416-43DB-8BD8-2DB66401E802}" srcOrd="6" destOrd="0" presId="urn:microsoft.com/office/officeart/2005/8/layout/process4"/>
    <dgm:cxn modelId="{3175CCD7-1027-4BA6-BD33-6487A0D07FF4}" type="presParOf" srcId="{01BF8FF7-D416-43DB-8BD8-2DB66401E802}" destId="{7960D832-E168-4CD3-A5F5-28B1EC03238D}" srcOrd="0" destOrd="0" presId="urn:microsoft.com/office/officeart/2005/8/layout/process4"/>
    <dgm:cxn modelId="{54A45C14-86A4-4AC6-84C4-FD0228286718}" type="presParOf" srcId="{01BF8FF7-D416-43DB-8BD8-2DB66401E802}" destId="{68497000-2147-4EF5-8C98-70A451709E0D}" srcOrd="1" destOrd="0" presId="urn:microsoft.com/office/officeart/2005/8/layout/process4"/>
    <dgm:cxn modelId="{8C36D977-586A-463A-9A44-7FA254AD9D55}" type="presParOf" srcId="{01BF8FF7-D416-43DB-8BD8-2DB66401E802}" destId="{A6BFD764-B90E-4EF0-BC22-42D6B098777D}" srcOrd="2" destOrd="0" presId="urn:microsoft.com/office/officeart/2005/8/layout/process4"/>
    <dgm:cxn modelId="{47879C55-D0CC-4360-8485-F2D439DA03F6}" type="presParOf" srcId="{A6BFD764-B90E-4EF0-BC22-42D6B098777D}" destId="{A190CBB5-0450-4FDD-9FAA-7E67CCB4C828}" srcOrd="0" destOrd="0" presId="urn:microsoft.com/office/officeart/2005/8/layout/process4"/>
    <dgm:cxn modelId="{D1944ABD-D706-4CC2-B6CC-E654E8511357}" type="presParOf" srcId="{A6BFD764-B90E-4EF0-BC22-42D6B098777D}" destId="{80D6BD21-01B1-4CF3-9034-A72E8EF3B3B1}" srcOrd="1" destOrd="0" presId="urn:microsoft.com/office/officeart/2005/8/layout/process4"/>
    <dgm:cxn modelId="{89BE573C-7469-4AF1-91CF-2D86FBACE4C2}" type="presParOf" srcId="{0237703D-DC3C-4136-B609-2D56AB41F58D}" destId="{B96CF0B3-A1EA-43A8-AB5F-FC8E180C93FD}" srcOrd="7" destOrd="0" presId="urn:microsoft.com/office/officeart/2005/8/layout/process4"/>
    <dgm:cxn modelId="{5EE48A15-9AEF-4BFF-95E6-7D13A03458C2}" type="presParOf" srcId="{0237703D-DC3C-4136-B609-2D56AB41F58D}" destId="{2A77E336-61D4-4794-BEB6-FFEAAF472C3E}" srcOrd="8" destOrd="0" presId="urn:microsoft.com/office/officeart/2005/8/layout/process4"/>
    <dgm:cxn modelId="{7406F694-09C1-4933-B6A5-7F6938453128}" type="presParOf" srcId="{2A77E336-61D4-4794-BEB6-FFEAAF472C3E}" destId="{DD0F3B1E-2F8A-4F5A-AB8B-0A9F465089F3}" srcOrd="0" destOrd="0" presId="urn:microsoft.com/office/officeart/2005/8/layout/process4"/>
    <dgm:cxn modelId="{9FB6D1B6-7283-4B69-A7B3-469F1D13DFED}" type="presParOf" srcId="{2A77E336-61D4-4794-BEB6-FFEAAF472C3E}" destId="{415222FF-417E-4FC8-A342-C60AB3C92652}" srcOrd="1" destOrd="0" presId="urn:microsoft.com/office/officeart/2005/8/layout/process4"/>
    <dgm:cxn modelId="{DE454F3D-E168-42A7-85BE-2470EF22A65A}" type="presParOf" srcId="{2A77E336-61D4-4794-BEB6-FFEAAF472C3E}" destId="{A948BE77-EEB6-4956-B31F-9E51658B8675}" srcOrd="2" destOrd="0" presId="urn:microsoft.com/office/officeart/2005/8/layout/process4"/>
    <dgm:cxn modelId="{F043F0A3-4B09-49F4-9D1E-C9F90F7284A7}" type="presParOf" srcId="{A948BE77-EEB6-4956-B31F-9E51658B8675}" destId="{262B5A57-0E10-462F-8DD6-A18C277D6B26}" srcOrd="0" destOrd="0" presId="urn:microsoft.com/office/officeart/2005/8/layout/process4"/>
    <dgm:cxn modelId="{CF7A5F8F-7EBA-4056-BBFC-D7FE88A39F13}" type="presParOf" srcId="{A948BE77-EEB6-4956-B31F-9E51658B8675}" destId="{01A69043-C9F4-4F64-BBB1-A4C97F3E0F69}" srcOrd="1" destOrd="0" presId="urn:microsoft.com/office/officeart/2005/8/layout/process4"/>
    <dgm:cxn modelId="{022336DE-89F4-4162-8332-D611B9CEAC29}" type="presParOf" srcId="{A948BE77-EEB6-4956-B31F-9E51658B8675}" destId="{D06F81AF-3FD4-4EFB-9B2F-80D2E99D855C}" srcOrd="2" destOrd="0" presId="urn:microsoft.com/office/officeart/2005/8/layout/process4"/>
    <dgm:cxn modelId="{BFA8E5CC-4331-4D4A-BCD5-CC8613983149}" type="presParOf" srcId="{0237703D-DC3C-4136-B609-2D56AB41F58D}" destId="{3422AD21-0BDE-4E06-A545-C74370792B7D}" srcOrd="9" destOrd="0" presId="urn:microsoft.com/office/officeart/2005/8/layout/process4"/>
    <dgm:cxn modelId="{CEFE159B-EBCE-491E-B6BC-93035A41BAC3}" type="presParOf" srcId="{0237703D-DC3C-4136-B609-2D56AB41F58D}" destId="{7A7EFE2C-75D4-421F-8CE1-4483F69BFE27}" srcOrd="10" destOrd="0" presId="urn:microsoft.com/office/officeart/2005/8/layout/process4"/>
    <dgm:cxn modelId="{354A201C-5850-425A-9643-B192A61C0984}" type="presParOf" srcId="{7A7EFE2C-75D4-421F-8CE1-4483F69BFE27}" destId="{1622A2FF-375E-4F0F-8324-1C759A961B89}" srcOrd="0" destOrd="0" presId="urn:microsoft.com/office/officeart/2005/8/layout/process4"/>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7251033" cy="4769770"/>
        <a:chOff x="0" y="0"/>
        <a:chExt cx="7251033" cy="4769770"/>
      </a:xfrm>
    </dsp:grpSpPr>
    <dsp:sp modelId="{48B28AD9-F7BE-42B2-BDD4-E497B02F97A5}">
      <dsp:nvSpPr>
        <dsp:cNvPr id="3" name="Rectangles 2"/>
        <dsp:cNvSpPr/>
      </dsp:nvSpPr>
      <dsp:spPr bwMode="white">
        <a:xfrm>
          <a:off x="0" y="4216111"/>
          <a:ext cx="7251033" cy="553659"/>
        </a:xfrm>
        <a:prstGeom prst="rect">
          <a:avLst/>
        </a:prstGeom>
      </dsp:spPr>
      <dsp:style>
        <a:lnRef idx="2">
          <a:schemeClr val="lt1"/>
        </a:lnRef>
        <a:fillRef idx="1">
          <a:schemeClr val="accent1"/>
        </a:fillRef>
        <a:effectRef idx="0">
          <a:scrgbClr r="0" g="0" b="0"/>
        </a:effectRef>
        <a:fontRef idx="minor">
          <a:schemeClr val="lt1"/>
        </a:fontRef>
      </dsp:style>
      <dsp:txBody>
        <a:bodyPr lIns="128016" tIns="128016" rIns="128016" bIns="128016" anchor="ctr"/>
        <a:lstStyle>
          <a:lvl1pPr algn="ctr">
            <a:defRPr sz="1800"/>
          </a:lvl1pPr>
          <a:lvl2pPr marL="114300" indent="-114300" algn="ctr">
            <a:defRPr sz="1400"/>
          </a:lvl2pPr>
          <a:lvl3pPr marL="228600" indent="-114300" algn="ctr">
            <a:defRPr sz="1400"/>
          </a:lvl3pPr>
          <a:lvl4pPr marL="342900" indent="-114300" algn="ctr">
            <a:defRPr sz="1400"/>
          </a:lvl4pPr>
          <a:lvl5pPr marL="457200" indent="-114300" algn="ctr">
            <a:defRPr sz="1400"/>
          </a:lvl5pPr>
          <a:lvl6pPr marL="571500" indent="-114300" algn="ctr">
            <a:defRPr sz="1400"/>
          </a:lvl6pPr>
          <a:lvl7pPr marL="685800" indent="-114300" algn="ctr">
            <a:defRPr sz="1400"/>
          </a:lvl7pPr>
          <a:lvl8pPr marL="800100" indent="-114300" algn="ctr">
            <a:defRPr sz="1400"/>
          </a:lvl8pPr>
          <a:lvl9pPr marL="914400" indent="-114300" algn="ctr">
            <a:defRPr sz="1400"/>
          </a:lvl9pPr>
        </a:lstStyle>
        <a:p>
          <a:pPr lvl="0">
            <a:lnSpc>
              <a:spcPct val="100000"/>
            </a:lnSpc>
            <a:spcBef>
              <a:spcPct val="0"/>
            </a:spcBef>
            <a:spcAft>
              <a:spcPct val="35000"/>
            </a:spcAft>
          </a:pPr>
          <a:r>
            <a:rPr lang="en-IN" dirty="0"/>
            <a:t>Crowd Output</a:t>
          </a:r>
        </a:p>
      </dsp:txBody>
      <dsp:txXfrm>
        <a:off x="0" y="4216111"/>
        <a:ext cx="7251033" cy="553659"/>
      </dsp:txXfrm>
    </dsp:sp>
    <dsp:sp modelId="{13FDF490-B91C-4CD6-8596-0A4AF589843C}">
      <dsp:nvSpPr>
        <dsp:cNvPr id="4" name="Up Arrow Callout 3"/>
        <dsp:cNvSpPr/>
      </dsp:nvSpPr>
      <dsp:spPr bwMode="white">
        <a:xfrm rot="10800000">
          <a:off x="0" y="3372889"/>
          <a:ext cx="7251033" cy="851527"/>
        </a:xfrm>
        <a:prstGeom prst="upArrowCallout">
          <a:avLst/>
        </a:prstGeom>
      </dsp:spPr>
      <dsp:style>
        <a:lnRef idx="2">
          <a:schemeClr val="lt1"/>
        </a:lnRef>
        <a:fillRef idx="1">
          <a:schemeClr val="accent1"/>
        </a:fillRef>
        <a:effectRef idx="0">
          <a:scrgbClr r="0" g="0" b="0"/>
        </a:effectRef>
        <a:fontRef idx="minor">
          <a:schemeClr val="lt1"/>
        </a:fontRef>
      </dsp:style>
      <dsp:txBody>
        <a:bodyPr lIns="113792" tIns="113792" rIns="113792" bIns="113792" anchor="ctr"/>
        <a:lstStyle>
          <a:lvl1pPr algn="ctr">
            <a:defRPr sz="1800"/>
          </a:lvl1pPr>
          <a:lvl2pPr marL="114300" indent="-114300" algn="ctr">
            <a:defRPr sz="1400"/>
          </a:lvl2pPr>
          <a:lvl3pPr marL="228600" indent="-114300" algn="ctr">
            <a:defRPr sz="1400"/>
          </a:lvl3pPr>
          <a:lvl4pPr marL="342900" indent="-114300" algn="ctr">
            <a:defRPr sz="1400"/>
          </a:lvl4pPr>
          <a:lvl5pPr marL="457200" indent="-114300" algn="ctr">
            <a:defRPr sz="1400"/>
          </a:lvl5pPr>
          <a:lvl6pPr marL="571500" indent="-114300" algn="ctr">
            <a:defRPr sz="1400"/>
          </a:lvl6pPr>
          <a:lvl7pPr marL="685800" indent="-114300" algn="ctr">
            <a:defRPr sz="1400"/>
          </a:lvl7pPr>
          <a:lvl8pPr marL="800100" indent="-114300" algn="ctr">
            <a:defRPr sz="1400"/>
          </a:lvl8pPr>
          <a:lvl9pPr marL="914400" indent="-114300" algn="ctr">
            <a:defRPr sz="1400"/>
          </a:lvl9pPr>
        </a:lstStyle>
        <a:p>
          <a:pPr lvl="0" algn="ctr">
            <a:lnSpc>
              <a:spcPct val="100000"/>
            </a:lnSpc>
            <a:spcBef>
              <a:spcPct val="0"/>
            </a:spcBef>
            <a:spcAft>
              <a:spcPct val="35000"/>
            </a:spcAft>
            <a:buNone/>
          </a:pPr>
          <a:r>
            <a:rPr lang="en-IN" sz="1600" dirty="0">
              <a:latin typeface="Calibri" panose="020F0502020204030204"/>
              <a:ea typeface="+mn-ea"/>
              <a:cs typeface="+mn-cs"/>
            </a:rPr>
            <a:t>Classification Decoder Network</a:t>
          </a:r>
        </a:p>
      </dsp:txBody>
      <dsp:txXfrm rot="10800000">
        <a:off x="0" y="3372889"/>
        <a:ext cx="7251033" cy="851527"/>
      </dsp:txXfrm>
    </dsp:sp>
    <dsp:sp modelId="{1703966E-4BBB-43E3-964F-93E9135FACF2}">
      <dsp:nvSpPr>
        <dsp:cNvPr id="5" name="Rectangles 4"/>
        <dsp:cNvSpPr/>
      </dsp:nvSpPr>
      <dsp:spPr bwMode="white">
        <a:xfrm>
          <a:off x="0" y="3671775"/>
          <a:ext cx="7251033" cy="254607"/>
        </a:xfrm>
        <a:prstGeom prst="rect">
          <a:avLst/>
        </a:prstGeom>
      </dsp:spPr>
      <dsp:style>
        <a:lnRef idx="2">
          <a:schemeClr val="accent1">
            <a:alpha val="90000"/>
            <a:tint val="40000"/>
          </a:schemeClr>
        </a:lnRef>
        <a:fillRef idx="1">
          <a:schemeClr val="accent1">
            <a:alpha val="90000"/>
            <a:tint val="40000"/>
          </a:schemeClr>
        </a:fillRef>
        <a:effectRef idx="0">
          <a:scrgbClr r="0" g="0" b="0"/>
        </a:effectRef>
        <a:fontRef idx="minor"/>
      </dsp:style>
      <dsp:txBody>
        <a:bodyPr lIns="99568" tIns="17780" rIns="99568" bIns="17780" anchor="ctr"/>
        <a:lstStyle>
          <a:lvl1pPr algn="ctr">
            <a:defRPr sz="1400"/>
          </a:lvl1pPr>
          <a:lvl2pPr marL="57150" indent="-57150" algn="ctr">
            <a:defRPr sz="1000"/>
          </a:lvl2pPr>
          <a:lvl3pPr marL="114300" indent="-57150" algn="ctr">
            <a:defRPr sz="1000"/>
          </a:lvl3pPr>
          <a:lvl4pPr marL="171450" indent="-57150" algn="ctr">
            <a:defRPr sz="1000"/>
          </a:lvl4pPr>
          <a:lvl5pPr marL="228600" indent="-57150" algn="ctr">
            <a:defRPr sz="1000"/>
          </a:lvl5pPr>
          <a:lvl6pPr marL="285750" indent="-57150" algn="ctr">
            <a:defRPr sz="1000"/>
          </a:lvl6pPr>
          <a:lvl7pPr marL="342900" indent="-57150" algn="ctr">
            <a:defRPr sz="1000"/>
          </a:lvl7pPr>
          <a:lvl8pPr marL="400050" indent="-57150" algn="ctr">
            <a:defRPr sz="1000"/>
          </a:lvl8pPr>
          <a:lvl9pPr marL="457200" indent="-57150" algn="ctr">
            <a:defRPr sz="1000"/>
          </a:lvl9pPr>
        </a:lstStyle>
        <a:p>
          <a:pPr lvl="0" algn="ctr">
            <a:lnSpc>
              <a:spcPct val="100000"/>
            </a:lnSpc>
            <a:spcBef>
              <a:spcPct val="0"/>
            </a:spcBef>
            <a:spcAft>
              <a:spcPct val="35000"/>
            </a:spcAft>
            <a:buNone/>
          </a:pPr>
          <a:r>
            <a:rPr lang="en-IN" dirty="0">
              <a:solidFill>
                <a:schemeClr val="dk1"/>
              </a:solidFill>
              <a:latin typeface="Calibri" panose="020F0502020204030204"/>
              <a:ea typeface="+mn-ea"/>
              <a:cs typeface="+mn-cs"/>
            </a:rPr>
            <a:t>Generates Density Map</a:t>
          </a:r>
          <a:endParaRPr>
            <a:solidFill>
              <a:schemeClr val="dk1"/>
            </a:solidFill>
          </a:endParaRPr>
        </a:p>
      </dsp:txBody>
      <dsp:txXfrm>
        <a:off x="0" y="3671775"/>
        <a:ext cx="7251033" cy="254607"/>
      </dsp:txXfrm>
    </dsp:sp>
    <dsp:sp modelId="{8BE0FF32-B73D-45BE-8952-7B15D4DB300D}">
      <dsp:nvSpPr>
        <dsp:cNvPr id="6" name="Up Arrow Callout 5"/>
        <dsp:cNvSpPr/>
      </dsp:nvSpPr>
      <dsp:spPr bwMode="white">
        <a:xfrm rot="10800000">
          <a:off x="0" y="2529667"/>
          <a:ext cx="7251033" cy="851527"/>
        </a:xfrm>
        <a:prstGeom prst="upArrowCallout">
          <a:avLst/>
        </a:prstGeom>
      </dsp:spPr>
      <dsp:style>
        <a:lnRef idx="2">
          <a:schemeClr val="lt1"/>
        </a:lnRef>
        <a:fillRef idx="1">
          <a:schemeClr val="accent1"/>
        </a:fillRef>
        <a:effectRef idx="0">
          <a:scrgbClr r="0" g="0" b="0"/>
        </a:effectRef>
        <a:fontRef idx="minor">
          <a:schemeClr val="lt1"/>
        </a:fontRef>
      </dsp:style>
      <dsp:txBody>
        <a:bodyPr lIns="113792" tIns="113792" rIns="113792" bIns="113792" anchor="ctr"/>
        <a:lstStyle>
          <a:lvl1pPr algn="ctr">
            <a:defRPr sz="1800"/>
          </a:lvl1pPr>
          <a:lvl2pPr marL="114300" indent="-114300" algn="ctr">
            <a:defRPr sz="1400"/>
          </a:lvl2pPr>
          <a:lvl3pPr marL="228600" indent="-114300" algn="ctr">
            <a:defRPr sz="1400"/>
          </a:lvl3pPr>
          <a:lvl4pPr marL="342900" indent="-114300" algn="ctr">
            <a:defRPr sz="1400"/>
          </a:lvl4pPr>
          <a:lvl5pPr marL="457200" indent="-114300" algn="ctr">
            <a:defRPr sz="1400"/>
          </a:lvl5pPr>
          <a:lvl6pPr marL="571500" indent="-114300" algn="ctr">
            <a:defRPr sz="1400"/>
          </a:lvl6pPr>
          <a:lvl7pPr marL="685800" indent="-114300" algn="ctr">
            <a:defRPr sz="1400"/>
          </a:lvl7pPr>
          <a:lvl8pPr marL="800100" indent="-114300" algn="ctr">
            <a:defRPr sz="1400"/>
          </a:lvl8pPr>
          <a:lvl9pPr marL="914400" indent="-114300" algn="ctr">
            <a:defRPr sz="1400"/>
          </a:lvl9pPr>
        </a:lstStyle>
        <a:p>
          <a:pPr lvl="0" algn="ctr">
            <a:lnSpc>
              <a:spcPct val="100000"/>
            </a:lnSpc>
            <a:spcBef>
              <a:spcPct val="0"/>
            </a:spcBef>
            <a:spcAft>
              <a:spcPct val="35000"/>
            </a:spcAft>
            <a:buNone/>
          </a:pPr>
          <a:r>
            <a:rPr lang="en-IN" sz="1600">
              <a:latin typeface="Calibri" panose="020F0502020204030204"/>
              <a:ea typeface="+mn-ea"/>
              <a:cs typeface="+mn-cs"/>
            </a:rPr>
            <a:t>Shunting  Inhibition Module</a:t>
          </a:r>
          <a:endParaRPr lang="en-IN" sz="1600" dirty="0">
            <a:latin typeface="Calibri" panose="020F0502020204030204"/>
            <a:ea typeface="+mn-ea"/>
            <a:cs typeface="+mn-cs"/>
          </a:endParaRPr>
        </a:p>
      </dsp:txBody>
      <dsp:txXfrm rot="10800000">
        <a:off x="0" y="2529667"/>
        <a:ext cx="7251033" cy="851527"/>
      </dsp:txXfrm>
    </dsp:sp>
    <dsp:sp modelId="{AEEAF0ED-782E-4247-8B61-2E72CB06E413}">
      <dsp:nvSpPr>
        <dsp:cNvPr id="7" name="Rectangles 6"/>
        <dsp:cNvSpPr/>
      </dsp:nvSpPr>
      <dsp:spPr bwMode="white">
        <a:xfrm>
          <a:off x="0" y="2828553"/>
          <a:ext cx="3625517" cy="254607"/>
        </a:xfrm>
        <a:prstGeom prst="rect">
          <a:avLst/>
        </a:prstGeom>
      </dsp:spPr>
      <dsp:style>
        <a:lnRef idx="2">
          <a:schemeClr val="accent1">
            <a:alpha val="90000"/>
            <a:tint val="40000"/>
          </a:schemeClr>
        </a:lnRef>
        <a:fillRef idx="1">
          <a:schemeClr val="accent1">
            <a:alpha val="90000"/>
            <a:tint val="40000"/>
          </a:schemeClr>
        </a:fillRef>
        <a:effectRef idx="0">
          <a:scrgbClr r="0" g="0" b="0"/>
        </a:effectRef>
        <a:fontRef idx="minor"/>
      </dsp:style>
      <dsp:txBody>
        <a:bodyPr lIns="99568" tIns="17780" rIns="99568" bIns="17780" anchor="ctr"/>
        <a:lstStyle>
          <a:lvl1pPr algn="ctr">
            <a:defRPr sz="1400"/>
          </a:lvl1pPr>
          <a:lvl2pPr marL="57150" indent="-57150" algn="ctr">
            <a:defRPr sz="1000"/>
          </a:lvl2pPr>
          <a:lvl3pPr marL="114300" indent="-57150" algn="ctr">
            <a:defRPr sz="1000"/>
          </a:lvl3pPr>
          <a:lvl4pPr marL="171450" indent="-57150" algn="ctr">
            <a:defRPr sz="1000"/>
          </a:lvl4pPr>
          <a:lvl5pPr marL="228600" indent="-57150" algn="ctr">
            <a:defRPr sz="1000"/>
          </a:lvl5pPr>
          <a:lvl6pPr marL="285750" indent="-57150" algn="ctr">
            <a:defRPr sz="1000"/>
          </a:lvl6pPr>
          <a:lvl7pPr marL="342900" indent="-57150" algn="ctr">
            <a:defRPr sz="1000"/>
          </a:lvl7pPr>
          <a:lvl8pPr marL="400050" indent="-57150" algn="ctr">
            <a:defRPr sz="1000"/>
          </a:lvl8pPr>
          <a:lvl9pPr marL="457200" indent="-57150" algn="ctr">
            <a:defRPr sz="1000"/>
          </a:lvl9pPr>
        </a:lstStyle>
        <a:p>
          <a:pPr lvl="0" algn="ctr">
            <a:lnSpc>
              <a:spcPct val="100000"/>
            </a:lnSpc>
            <a:spcBef>
              <a:spcPct val="0"/>
            </a:spcBef>
            <a:spcAft>
              <a:spcPct val="35000"/>
            </a:spcAft>
            <a:buNone/>
          </a:pPr>
          <a:r>
            <a:rPr lang="en-IN">
              <a:solidFill>
                <a:schemeClr val="dk1"/>
              </a:solidFill>
              <a:latin typeface="Calibri" panose="020F0502020204030204"/>
              <a:ea typeface="+mn-ea"/>
              <a:cs typeface="+mn-cs"/>
            </a:rPr>
            <a:t>Enhances Key Features</a:t>
          </a:r>
          <a:endParaRPr lang="en-IN" dirty="0">
            <a:solidFill>
              <a:schemeClr val="dk1"/>
            </a:solidFill>
            <a:latin typeface="Calibri" panose="020F0502020204030204"/>
            <a:ea typeface="+mn-ea"/>
            <a:cs typeface="+mn-cs"/>
          </a:endParaRPr>
        </a:p>
      </dsp:txBody>
      <dsp:txXfrm>
        <a:off x="0" y="2828553"/>
        <a:ext cx="3625517" cy="254607"/>
      </dsp:txXfrm>
    </dsp:sp>
    <dsp:sp modelId="{082BEA0F-B2D8-4D38-9560-2ADB4B7B9AA0}">
      <dsp:nvSpPr>
        <dsp:cNvPr id="8" name="Rectangles 7"/>
        <dsp:cNvSpPr/>
      </dsp:nvSpPr>
      <dsp:spPr bwMode="white">
        <a:xfrm>
          <a:off x="3625517" y="2828553"/>
          <a:ext cx="3625517" cy="254607"/>
        </a:xfrm>
        <a:prstGeom prst="rect">
          <a:avLst/>
        </a:prstGeom>
      </dsp:spPr>
      <dsp:style>
        <a:lnRef idx="2">
          <a:schemeClr val="accent1">
            <a:alpha val="90000"/>
            <a:tint val="40000"/>
          </a:schemeClr>
        </a:lnRef>
        <a:fillRef idx="1">
          <a:schemeClr val="accent1">
            <a:alpha val="90000"/>
            <a:tint val="40000"/>
          </a:schemeClr>
        </a:fillRef>
        <a:effectRef idx="0">
          <a:scrgbClr r="0" g="0" b="0"/>
        </a:effectRef>
        <a:fontRef idx="minor"/>
      </dsp:style>
      <dsp:txBody>
        <a:bodyPr lIns="99568" tIns="17780" rIns="99568" bIns="17780" anchor="ctr"/>
        <a:lstStyle>
          <a:lvl1pPr algn="ctr">
            <a:defRPr sz="1400"/>
          </a:lvl1pPr>
          <a:lvl2pPr marL="57150" indent="-57150" algn="ctr">
            <a:defRPr sz="1000"/>
          </a:lvl2pPr>
          <a:lvl3pPr marL="114300" indent="-57150" algn="ctr">
            <a:defRPr sz="1000"/>
          </a:lvl3pPr>
          <a:lvl4pPr marL="171450" indent="-57150" algn="ctr">
            <a:defRPr sz="1000"/>
          </a:lvl4pPr>
          <a:lvl5pPr marL="228600" indent="-57150" algn="ctr">
            <a:defRPr sz="1000"/>
          </a:lvl5pPr>
          <a:lvl6pPr marL="285750" indent="-57150" algn="ctr">
            <a:defRPr sz="1000"/>
          </a:lvl6pPr>
          <a:lvl7pPr marL="342900" indent="-57150" algn="ctr">
            <a:defRPr sz="1000"/>
          </a:lvl7pPr>
          <a:lvl8pPr marL="400050" indent="-57150" algn="ctr">
            <a:defRPr sz="1000"/>
          </a:lvl8pPr>
          <a:lvl9pPr marL="457200" indent="-57150" algn="ctr">
            <a:defRPr sz="1000"/>
          </a:lvl9pPr>
        </a:lstStyle>
        <a:p>
          <a:pPr lvl="0">
            <a:lnSpc>
              <a:spcPct val="100000"/>
            </a:lnSpc>
            <a:spcBef>
              <a:spcPct val="0"/>
            </a:spcBef>
            <a:spcAft>
              <a:spcPct val="35000"/>
            </a:spcAft>
          </a:pPr>
          <a:r>
            <a:rPr lang="en-IN" dirty="0">
              <a:solidFill>
                <a:schemeClr val="dk1"/>
              </a:solidFill>
            </a:rPr>
            <a:t>Suppresses </a:t>
          </a:r>
          <a:r>
            <a:rPr lang="en-IN">
              <a:solidFill>
                <a:schemeClr val="dk1"/>
              </a:solidFill>
            </a:rPr>
            <a:t>Background Noise</a:t>
          </a:r>
          <a:endParaRPr lang="en-IN" dirty="0">
            <a:solidFill>
              <a:schemeClr val="dk1"/>
            </a:solidFill>
          </a:endParaRPr>
        </a:p>
      </dsp:txBody>
      <dsp:txXfrm>
        <a:off x="3625517" y="2828553"/>
        <a:ext cx="3625517" cy="254607"/>
      </dsp:txXfrm>
    </dsp:sp>
    <dsp:sp modelId="{68497000-2147-4EF5-8C98-70A451709E0D}">
      <dsp:nvSpPr>
        <dsp:cNvPr id="9" name="Up Arrow Callout 8"/>
        <dsp:cNvSpPr/>
      </dsp:nvSpPr>
      <dsp:spPr bwMode="white">
        <a:xfrm rot="10800000">
          <a:off x="0" y="1686445"/>
          <a:ext cx="7251033" cy="851527"/>
        </a:xfrm>
        <a:prstGeom prst="upArrowCallout">
          <a:avLst/>
        </a:prstGeom>
      </dsp:spPr>
      <dsp:style>
        <a:lnRef idx="2">
          <a:schemeClr val="lt1"/>
        </a:lnRef>
        <a:fillRef idx="1">
          <a:schemeClr val="accent1"/>
        </a:fillRef>
        <a:effectRef idx="0">
          <a:scrgbClr r="0" g="0" b="0"/>
        </a:effectRef>
        <a:fontRef idx="minor">
          <a:schemeClr val="lt1"/>
        </a:fontRef>
      </dsp:style>
      <dsp:txBody>
        <a:bodyPr lIns="113792" tIns="113792" rIns="113792" bIns="113792" anchor="ctr"/>
        <a:lstStyle>
          <a:lvl1pPr algn="ctr">
            <a:defRPr sz="1800"/>
          </a:lvl1pPr>
          <a:lvl2pPr marL="114300" indent="-114300" algn="ctr">
            <a:defRPr sz="1400"/>
          </a:lvl2pPr>
          <a:lvl3pPr marL="228600" indent="-114300" algn="ctr">
            <a:defRPr sz="1400"/>
          </a:lvl3pPr>
          <a:lvl4pPr marL="342900" indent="-114300" algn="ctr">
            <a:defRPr sz="1400"/>
          </a:lvl4pPr>
          <a:lvl5pPr marL="457200" indent="-114300" algn="ctr">
            <a:defRPr sz="1400"/>
          </a:lvl5pPr>
          <a:lvl6pPr marL="571500" indent="-114300" algn="ctr">
            <a:defRPr sz="1400"/>
          </a:lvl6pPr>
          <a:lvl7pPr marL="685800" indent="-114300" algn="ctr">
            <a:defRPr sz="1400"/>
          </a:lvl7pPr>
          <a:lvl8pPr marL="800100" indent="-114300" algn="ctr">
            <a:defRPr sz="1400"/>
          </a:lvl8pPr>
          <a:lvl9pPr marL="914400" indent="-114300" algn="ctr">
            <a:defRPr sz="1400"/>
          </a:lvl9pPr>
        </a:lstStyle>
        <a:p>
          <a:pPr lvl="0" algn="ctr">
            <a:lnSpc>
              <a:spcPct val="100000"/>
            </a:lnSpc>
            <a:spcBef>
              <a:spcPct val="0"/>
            </a:spcBef>
            <a:spcAft>
              <a:spcPct val="35000"/>
            </a:spcAft>
            <a:buNone/>
          </a:pPr>
          <a:r>
            <a:rPr lang="en-IN" sz="1600">
              <a:latin typeface="Calibri" panose="020F0502020204030204"/>
              <a:ea typeface="+mn-ea"/>
              <a:cs typeface="+mn-cs"/>
            </a:rPr>
            <a:t>Feature Extraction (Encoder)</a:t>
          </a:r>
          <a:endParaRPr lang="en-IN" sz="1600" dirty="0">
            <a:latin typeface="Calibri" panose="020F0502020204030204"/>
            <a:ea typeface="+mn-ea"/>
            <a:cs typeface="+mn-cs"/>
          </a:endParaRPr>
        </a:p>
      </dsp:txBody>
      <dsp:txXfrm rot="10800000">
        <a:off x="0" y="1686445"/>
        <a:ext cx="7251033" cy="851527"/>
      </dsp:txXfrm>
    </dsp:sp>
    <dsp:sp modelId="{A190CBB5-0450-4FDD-9FAA-7E67CCB4C828}">
      <dsp:nvSpPr>
        <dsp:cNvPr id="10" name="Rectangles 9"/>
        <dsp:cNvSpPr/>
      </dsp:nvSpPr>
      <dsp:spPr bwMode="white">
        <a:xfrm>
          <a:off x="0" y="1985331"/>
          <a:ext cx="3625517" cy="254607"/>
        </a:xfrm>
        <a:prstGeom prst="rect">
          <a:avLst/>
        </a:prstGeom>
      </dsp:spPr>
      <dsp:style>
        <a:lnRef idx="2">
          <a:schemeClr val="accent1">
            <a:alpha val="90000"/>
            <a:tint val="40000"/>
          </a:schemeClr>
        </a:lnRef>
        <a:fillRef idx="1">
          <a:schemeClr val="accent1">
            <a:alpha val="90000"/>
            <a:tint val="40000"/>
          </a:schemeClr>
        </a:fillRef>
        <a:effectRef idx="0">
          <a:scrgbClr r="0" g="0" b="0"/>
        </a:effectRef>
        <a:fontRef idx="minor"/>
      </dsp:style>
      <dsp:txBody>
        <a:bodyPr lIns="99568" tIns="17780" rIns="99568" bIns="17780" anchor="ctr"/>
        <a:lstStyle>
          <a:lvl1pPr algn="ctr">
            <a:defRPr sz="1400"/>
          </a:lvl1pPr>
          <a:lvl2pPr marL="57150" indent="-57150" algn="ctr">
            <a:defRPr sz="1000"/>
          </a:lvl2pPr>
          <a:lvl3pPr marL="114300" indent="-57150" algn="ctr">
            <a:defRPr sz="1000"/>
          </a:lvl3pPr>
          <a:lvl4pPr marL="171450" indent="-57150" algn="ctr">
            <a:defRPr sz="1000"/>
          </a:lvl4pPr>
          <a:lvl5pPr marL="228600" indent="-57150" algn="ctr">
            <a:defRPr sz="1000"/>
          </a:lvl5pPr>
          <a:lvl6pPr marL="285750" indent="-57150" algn="ctr">
            <a:defRPr sz="1000"/>
          </a:lvl6pPr>
          <a:lvl7pPr marL="342900" indent="-57150" algn="ctr">
            <a:defRPr sz="1000"/>
          </a:lvl7pPr>
          <a:lvl8pPr marL="400050" indent="-57150" algn="ctr">
            <a:defRPr sz="1000"/>
          </a:lvl8pPr>
          <a:lvl9pPr marL="457200" indent="-57150" algn="ctr">
            <a:defRPr sz="1000"/>
          </a:lvl9pPr>
        </a:lstStyle>
        <a:p>
          <a:pPr lvl="0" algn="ctr">
            <a:lnSpc>
              <a:spcPct val="100000"/>
            </a:lnSpc>
            <a:spcBef>
              <a:spcPct val="0"/>
            </a:spcBef>
            <a:spcAft>
              <a:spcPct val="35000"/>
            </a:spcAft>
            <a:buNone/>
          </a:pPr>
          <a:r>
            <a:rPr lang="en-IN">
              <a:solidFill>
                <a:schemeClr val="dk1"/>
              </a:solidFill>
              <a:latin typeface="Calibri" panose="020F0502020204030204"/>
              <a:ea typeface="+mn-ea"/>
              <a:cs typeface="+mn-cs"/>
            </a:rPr>
            <a:t>EfficientNet-B4 Backbone</a:t>
          </a:r>
          <a:endParaRPr lang="en-IN" dirty="0">
            <a:solidFill>
              <a:schemeClr val="dk1"/>
            </a:solidFill>
            <a:latin typeface="Calibri" panose="020F0502020204030204"/>
            <a:ea typeface="+mn-ea"/>
            <a:cs typeface="+mn-cs"/>
          </a:endParaRPr>
        </a:p>
      </dsp:txBody>
      <dsp:txXfrm>
        <a:off x="0" y="1985331"/>
        <a:ext cx="3625517" cy="254607"/>
      </dsp:txXfrm>
    </dsp:sp>
    <dsp:sp modelId="{80D6BD21-01B1-4CF3-9034-A72E8EF3B3B1}">
      <dsp:nvSpPr>
        <dsp:cNvPr id="11" name="Rectangles 10"/>
        <dsp:cNvSpPr/>
      </dsp:nvSpPr>
      <dsp:spPr bwMode="white">
        <a:xfrm>
          <a:off x="3625517" y="1985331"/>
          <a:ext cx="3625517" cy="254607"/>
        </a:xfrm>
        <a:prstGeom prst="rect">
          <a:avLst/>
        </a:prstGeom>
      </dsp:spPr>
      <dsp:style>
        <a:lnRef idx="2">
          <a:schemeClr val="accent1">
            <a:alpha val="90000"/>
            <a:tint val="40000"/>
          </a:schemeClr>
        </a:lnRef>
        <a:fillRef idx="1">
          <a:schemeClr val="accent1">
            <a:alpha val="90000"/>
            <a:tint val="40000"/>
          </a:schemeClr>
        </a:fillRef>
        <a:effectRef idx="0">
          <a:scrgbClr r="0" g="0" b="0"/>
        </a:effectRef>
        <a:fontRef idx="minor"/>
      </dsp:style>
      <dsp:txBody>
        <a:bodyPr lIns="99568" tIns="17780" rIns="99568" bIns="17780" anchor="ctr"/>
        <a:lstStyle>
          <a:lvl1pPr algn="ctr">
            <a:defRPr sz="1400"/>
          </a:lvl1pPr>
          <a:lvl2pPr marL="57150" indent="-57150" algn="ctr">
            <a:defRPr sz="1000"/>
          </a:lvl2pPr>
          <a:lvl3pPr marL="114300" indent="-57150" algn="ctr">
            <a:defRPr sz="1000"/>
          </a:lvl3pPr>
          <a:lvl4pPr marL="171450" indent="-57150" algn="ctr">
            <a:defRPr sz="1000"/>
          </a:lvl4pPr>
          <a:lvl5pPr marL="228600" indent="-57150" algn="ctr">
            <a:defRPr sz="1000"/>
          </a:lvl5pPr>
          <a:lvl6pPr marL="285750" indent="-57150" algn="ctr">
            <a:defRPr sz="1000"/>
          </a:lvl6pPr>
          <a:lvl7pPr marL="342900" indent="-57150" algn="ctr">
            <a:defRPr sz="1000"/>
          </a:lvl7pPr>
          <a:lvl8pPr marL="400050" indent="-57150" algn="ctr">
            <a:defRPr sz="1000"/>
          </a:lvl8pPr>
          <a:lvl9pPr marL="457200" indent="-57150" algn="ctr">
            <a:defRPr sz="1000"/>
          </a:lvl9pPr>
        </a:lstStyle>
        <a:p>
          <a:pPr lvl="0">
            <a:lnSpc>
              <a:spcPct val="100000"/>
            </a:lnSpc>
            <a:spcBef>
              <a:spcPct val="0"/>
            </a:spcBef>
            <a:spcAft>
              <a:spcPct val="35000"/>
            </a:spcAft>
          </a:pPr>
          <a:r>
            <a:rPr lang="en-IN" dirty="0">
              <a:solidFill>
                <a:schemeClr val="dk1"/>
              </a:solidFill>
            </a:rPr>
            <a:t>Multi-scale Feature Extraction</a:t>
          </a:r>
          <a:endParaRPr>
            <a:solidFill>
              <a:schemeClr val="dk1"/>
            </a:solidFill>
          </a:endParaRPr>
        </a:p>
      </dsp:txBody>
      <dsp:txXfrm>
        <a:off x="3625517" y="1985331"/>
        <a:ext cx="3625517" cy="254607"/>
      </dsp:txXfrm>
    </dsp:sp>
    <dsp:sp modelId="{415222FF-417E-4FC8-A342-C60AB3C92652}">
      <dsp:nvSpPr>
        <dsp:cNvPr id="12" name="Up Arrow Callout 11"/>
        <dsp:cNvSpPr/>
      </dsp:nvSpPr>
      <dsp:spPr bwMode="white">
        <a:xfrm rot="10800000">
          <a:off x="0" y="843222"/>
          <a:ext cx="7251033" cy="851527"/>
        </a:xfrm>
        <a:prstGeom prst="upArrowCallout">
          <a:avLst/>
        </a:prstGeom>
      </dsp:spPr>
      <dsp:style>
        <a:lnRef idx="2">
          <a:schemeClr val="lt1"/>
        </a:lnRef>
        <a:fillRef idx="1">
          <a:schemeClr val="accent1"/>
        </a:fillRef>
        <a:effectRef idx="0">
          <a:scrgbClr r="0" g="0" b="0"/>
        </a:effectRef>
        <a:fontRef idx="minor">
          <a:schemeClr val="lt1"/>
        </a:fontRef>
      </dsp:style>
      <dsp:txBody>
        <a:bodyPr lIns="113792" tIns="113792" rIns="113792" bIns="113792" anchor="ctr"/>
        <a:lstStyle>
          <a:lvl1pPr algn="ctr">
            <a:defRPr sz="1800"/>
          </a:lvl1pPr>
          <a:lvl2pPr marL="114300" indent="-114300" algn="ctr">
            <a:defRPr sz="1400"/>
          </a:lvl2pPr>
          <a:lvl3pPr marL="228600" indent="-114300" algn="ctr">
            <a:defRPr sz="1400"/>
          </a:lvl3pPr>
          <a:lvl4pPr marL="342900" indent="-114300" algn="ctr">
            <a:defRPr sz="1400"/>
          </a:lvl4pPr>
          <a:lvl5pPr marL="457200" indent="-114300" algn="ctr">
            <a:defRPr sz="1400"/>
          </a:lvl5pPr>
          <a:lvl6pPr marL="571500" indent="-114300" algn="ctr">
            <a:defRPr sz="1400"/>
          </a:lvl6pPr>
          <a:lvl7pPr marL="685800" indent="-114300" algn="ctr">
            <a:defRPr sz="1400"/>
          </a:lvl7pPr>
          <a:lvl8pPr marL="800100" indent="-114300" algn="ctr">
            <a:defRPr sz="1400"/>
          </a:lvl8pPr>
          <a:lvl9pPr marL="914400" indent="-114300" algn="ctr">
            <a:defRPr sz="1400"/>
          </a:lvl9pPr>
        </a:lstStyle>
        <a:p>
          <a:pPr lvl="0" algn="ctr">
            <a:lnSpc>
              <a:spcPct val="100000"/>
            </a:lnSpc>
            <a:spcBef>
              <a:spcPct val="0"/>
            </a:spcBef>
            <a:spcAft>
              <a:spcPct val="35000"/>
            </a:spcAft>
            <a:buNone/>
          </a:pPr>
          <a:r>
            <a:rPr lang="en-IN" sz="1600">
              <a:latin typeface="Calibri" panose="020F0502020204030204"/>
              <a:ea typeface="+mn-ea"/>
              <a:cs typeface="+mn-cs"/>
            </a:rPr>
            <a:t>Pre - Processing</a:t>
          </a:r>
          <a:endParaRPr lang="en-IN" sz="1600" dirty="0">
            <a:latin typeface="Calibri" panose="020F0502020204030204"/>
            <a:ea typeface="+mn-ea"/>
            <a:cs typeface="+mn-cs"/>
          </a:endParaRPr>
        </a:p>
      </dsp:txBody>
      <dsp:txXfrm rot="10800000">
        <a:off x="0" y="843222"/>
        <a:ext cx="7251033" cy="851527"/>
      </dsp:txXfrm>
    </dsp:sp>
    <dsp:sp modelId="{262B5A57-0E10-462F-8DD6-A18C277D6B26}">
      <dsp:nvSpPr>
        <dsp:cNvPr id="13" name="Rectangles 12"/>
        <dsp:cNvSpPr/>
      </dsp:nvSpPr>
      <dsp:spPr bwMode="white">
        <a:xfrm>
          <a:off x="0" y="1142108"/>
          <a:ext cx="2417011" cy="254607"/>
        </a:xfrm>
        <a:prstGeom prst="rect">
          <a:avLst/>
        </a:prstGeom>
      </dsp:spPr>
      <dsp:style>
        <a:lnRef idx="2">
          <a:schemeClr val="accent1">
            <a:alpha val="90000"/>
            <a:tint val="40000"/>
          </a:schemeClr>
        </a:lnRef>
        <a:fillRef idx="1">
          <a:schemeClr val="accent1">
            <a:alpha val="90000"/>
            <a:tint val="40000"/>
          </a:schemeClr>
        </a:fillRef>
        <a:effectRef idx="0">
          <a:scrgbClr r="0" g="0" b="0"/>
        </a:effectRef>
        <a:fontRef idx="minor"/>
      </dsp:style>
      <dsp:txBody>
        <a:bodyPr lIns="99568" tIns="17780" rIns="99568" bIns="17780" anchor="ctr"/>
        <a:lstStyle>
          <a:lvl1pPr algn="ctr">
            <a:defRPr sz="1400"/>
          </a:lvl1pPr>
          <a:lvl2pPr marL="57150" indent="-57150" algn="ctr">
            <a:defRPr sz="1000"/>
          </a:lvl2pPr>
          <a:lvl3pPr marL="114300" indent="-57150" algn="ctr">
            <a:defRPr sz="1000"/>
          </a:lvl3pPr>
          <a:lvl4pPr marL="171450" indent="-57150" algn="ctr">
            <a:defRPr sz="1000"/>
          </a:lvl4pPr>
          <a:lvl5pPr marL="228600" indent="-57150" algn="ctr">
            <a:defRPr sz="1000"/>
          </a:lvl5pPr>
          <a:lvl6pPr marL="285750" indent="-57150" algn="ctr">
            <a:defRPr sz="1000"/>
          </a:lvl6pPr>
          <a:lvl7pPr marL="342900" indent="-57150" algn="ctr">
            <a:defRPr sz="1000"/>
          </a:lvl7pPr>
          <a:lvl8pPr marL="400050" indent="-57150" algn="ctr">
            <a:defRPr sz="1000"/>
          </a:lvl8pPr>
          <a:lvl9pPr marL="457200" indent="-57150" algn="ctr">
            <a:defRPr sz="1000"/>
          </a:lvl9pPr>
        </a:lstStyle>
        <a:p>
          <a:pPr lvl="0" algn="ctr">
            <a:lnSpc>
              <a:spcPct val="100000"/>
            </a:lnSpc>
            <a:spcBef>
              <a:spcPct val="0"/>
            </a:spcBef>
            <a:spcAft>
              <a:spcPct val="35000"/>
            </a:spcAft>
            <a:buNone/>
          </a:pPr>
          <a:r>
            <a:rPr lang="en-IN" dirty="0">
              <a:solidFill>
                <a:schemeClr val="dk1"/>
              </a:solidFill>
              <a:latin typeface="Calibri" panose="020F0502020204030204"/>
              <a:ea typeface="+mn-ea"/>
              <a:cs typeface="+mn-cs"/>
            </a:rPr>
            <a:t>Image Resizing</a:t>
          </a:r>
          <a:endParaRPr>
            <a:solidFill>
              <a:schemeClr val="dk1"/>
            </a:solidFill>
          </a:endParaRPr>
        </a:p>
      </dsp:txBody>
      <dsp:txXfrm>
        <a:off x="0" y="1142108"/>
        <a:ext cx="2417011" cy="254607"/>
      </dsp:txXfrm>
    </dsp:sp>
    <dsp:sp modelId="{01A69043-C9F4-4F64-BBB1-A4C97F3E0F69}">
      <dsp:nvSpPr>
        <dsp:cNvPr id="14" name="Rectangles 13"/>
        <dsp:cNvSpPr/>
      </dsp:nvSpPr>
      <dsp:spPr bwMode="white">
        <a:xfrm>
          <a:off x="2417011" y="1142108"/>
          <a:ext cx="2417011" cy="254607"/>
        </a:xfrm>
        <a:prstGeom prst="rect">
          <a:avLst/>
        </a:prstGeom>
      </dsp:spPr>
      <dsp:style>
        <a:lnRef idx="2">
          <a:schemeClr val="accent1">
            <a:alpha val="90000"/>
            <a:tint val="40000"/>
          </a:schemeClr>
        </a:lnRef>
        <a:fillRef idx="1">
          <a:schemeClr val="accent1">
            <a:alpha val="90000"/>
            <a:tint val="40000"/>
          </a:schemeClr>
        </a:fillRef>
        <a:effectRef idx="0">
          <a:scrgbClr r="0" g="0" b="0"/>
        </a:effectRef>
        <a:fontRef idx="minor"/>
      </dsp:style>
      <dsp:txBody>
        <a:bodyPr lIns="99568" tIns="17780" rIns="99568" bIns="17780" anchor="ctr"/>
        <a:lstStyle>
          <a:lvl1pPr algn="ctr">
            <a:defRPr sz="1400"/>
          </a:lvl1pPr>
          <a:lvl2pPr marL="57150" indent="-57150" algn="ctr">
            <a:defRPr sz="1000"/>
          </a:lvl2pPr>
          <a:lvl3pPr marL="114300" indent="-57150" algn="ctr">
            <a:defRPr sz="1000"/>
          </a:lvl3pPr>
          <a:lvl4pPr marL="171450" indent="-57150" algn="ctr">
            <a:defRPr sz="1000"/>
          </a:lvl4pPr>
          <a:lvl5pPr marL="228600" indent="-57150" algn="ctr">
            <a:defRPr sz="1000"/>
          </a:lvl5pPr>
          <a:lvl6pPr marL="285750" indent="-57150" algn="ctr">
            <a:defRPr sz="1000"/>
          </a:lvl6pPr>
          <a:lvl7pPr marL="342900" indent="-57150" algn="ctr">
            <a:defRPr sz="1000"/>
          </a:lvl7pPr>
          <a:lvl8pPr marL="400050" indent="-57150" algn="ctr">
            <a:defRPr sz="1000"/>
          </a:lvl8pPr>
          <a:lvl9pPr marL="457200" indent="-57150" algn="ctr">
            <a:defRPr sz="1000"/>
          </a:lvl9pPr>
        </a:lstStyle>
        <a:p>
          <a:pPr lvl="0" algn="ctr">
            <a:lnSpc>
              <a:spcPct val="100000"/>
            </a:lnSpc>
            <a:spcBef>
              <a:spcPct val="0"/>
            </a:spcBef>
            <a:spcAft>
              <a:spcPct val="35000"/>
            </a:spcAft>
            <a:buNone/>
          </a:pPr>
          <a:r>
            <a:rPr lang="en-IN">
              <a:solidFill>
                <a:schemeClr val="dk1"/>
              </a:solidFill>
              <a:latin typeface="Calibri" panose="020F0502020204030204"/>
              <a:ea typeface="+mn-ea"/>
              <a:cs typeface="+mn-cs"/>
            </a:rPr>
            <a:t>Normalization</a:t>
          </a:r>
          <a:endParaRPr lang="en-IN" dirty="0">
            <a:solidFill>
              <a:schemeClr val="dk1"/>
            </a:solidFill>
            <a:latin typeface="Calibri" panose="020F0502020204030204"/>
            <a:ea typeface="+mn-ea"/>
            <a:cs typeface="+mn-cs"/>
          </a:endParaRPr>
        </a:p>
      </dsp:txBody>
      <dsp:txXfrm>
        <a:off x="2417011" y="1142108"/>
        <a:ext cx="2417011" cy="254607"/>
      </dsp:txXfrm>
    </dsp:sp>
    <dsp:sp modelId="{D06F81AF-3FD4-4EFB-9B2F-80D2E99D855C}">
      <dsp:nvSpPr>
        <dsp:cNvPr id="15" name="Rectangles 14"/>
        <dsp:cNvSpPr/>
      </dsp:nvSpPr>
      <dsp:spPr bwMode="white">
        <a:xfrm>
          <a:off x="4834022" y="1142108"/>
          <a:ext cx="2417011" cy="254607"/>
        </a:xfrm>
        <a:prstGeom prst="rect">
          <a:avLst/>
        </a:prstGeom>
      </dsp:spPr>
      <dsp:style>
        <a:lnRef idx="2">
          <a:schemeClr val="accent1">
            <a:alpha val="90000"/>
            <a:tint val="40000"/>
          </a:schemeClr>
        </a:lnRef>
        <a:fillRef idx="1">
          <a:schemeClr val="accent1">
            <a:alpha val="90000"/>
            <a:tint val="40000"/>
          </a:schemeClr>
        </a:fillRef>
        <a:effectRef idx="0">
          <a:scrgbClr r="0" g="0" b="0"/>
        </a:effectRef>
        <a:fontRef idx="minor"/>
      </dsp:style>
      <dsp:txBody>
        <a:bodyPr lIns="99568" tIns="17780" rIns="99568" bIns="17780" anchor="ctr"/>
        <a:lstStyle>
          <a:lvl1pPr algn="ctr">
            <a:defRPr sz="1400"/>
          </a:lvl1pPr>
          <a:lvl2pPr marL="57150" indent="-57150" algn="ctr">
            <a:defRPr sz="1000"/>
          </a:lvl2pPr>
          <a:lvl3pPr marL="114300" indent="-57150" algn="ctr">
            <a:defRPr sz="1000"/>
          </a:lvl3pPr>
          <a:lvl4pPr marL="171450" indent="-57150" algn="ctr">
            <a:defRPr sz="1000"/>
          </a:lvl4pPr>
          <a:lvl5pPr marL="228600" indent="-57150" algn="ctr">
            <a:defRPr sz="1000"/>
          </a:lvl5pPr>
          <a:lvl6pPr marL="285750" indent="-57150" algn="ctr">
            <a:defRPr sz="1000"/>
          </a:lvl6pPr>
          <a:lvl7pPr marL="342900" indent="-57150" algn="ctr">
            <a:defRPr sz="1000"/>
          </a:lvl7pPr>
          <a:lvl8pPr marL="400050" indent="-57150" algn="ctr">
            <a:defRPr sz="1000"/>
          </a:lvl8pPr>
          <a:lvl9pPr marL="457200" indent="-57150" algn="ctr">
            <a:defRPr sz="1000"/>
          </a:lvl9pPr>
        </a:lstStyle>
        <a:p>
          <a:pPr lvl="0">
            <a:lnSpc>
              <a:spcPct val="100000"/>
            </a:lnSpc>
            <a:spcBef>
              <a:spcPct val="0"/>
            </a:spcBef>
            <a:spcAft>
              <a:spcPct val="35000"/>
            </a:spcAft>
          </a:pPr>
          <a:r>
            <a:rPr lang="en-IN">
              <a:solidFill>
                <a:schemeClr val="dk1"/>
              </a:solidFill>
            </a:rPr>
            <a:t>Density Map Generation</a:t>
          </a:r>
          <a:endParaRPr lang="en-IN" dirty="0">
            <a:solidFill>
              <a:schemeClr val="dk1"/>
            </a:solidFill>
          </a:endParaRPr>
        </a:p>
      </dsp:txBody>
      <dsp:txXfrm>
        <a:off x="4834022" y="1142108"/>
        <a:ext cx="2417011" cy="254607"/>
      </dsp:txXfrm>
    </dsp:sp>
    <dsp:sp modelId="{1622A2FF-375E-4F0F-8324-1C759A961B89}">
      <dsp:nvSpPr>
        <dsp:cNvPr id="16" name="Up Arrow Callout 15"/>
        <dsp:cNvSpPr/>
      </dsp:nvSpPr>
      <dsp:spPr bwMode="white">
        <a:xfrm rot="10800000">
          <a:off x="0" y="0"/>
          <a:ext cx="7251033" cy="851527"/>
        </a:xfrm>
        <a:prstGeom prst="upArrowCallout">
          <a:avLst/>
        </a:prstGeom>
      </dsp:spPr>
      <dsp:style>
        <a:lnRef idx="2">
          <a:schemeClr val="lt1"/>
        </a:lnRef>
        <a:fillRef idx="1">
          <a:schemeClr val="accent1"/>
        </a:fillRef>
        <a:effectRef idx="0">
          <a:scrgbClr r="0" g="0" b="0"/>
        </a:effectRef>
        <a:fontRef idx="minor">
          <a:schemeClr val="lt1"/>
        </a:fontRef>
      </dsp:style>
      <dsp:txBody>
        <a:bodyPr rot="10800000" lIns="113792" tIns="113792" rIns="113792" bIns="113792" anchor="ctr"/>
        <a:lstStyle>
          <a:lvl1pPr algn="ctr">
            <a:defRPr sz="1800"/>
          </a:lvl1pPr>
          <a:lvl2pPr marL="114300" indent="-114300" algn="ctr">
            <a:defRPr sz="1400"/>
          </a:lvl2pPr>
          <a:lvl3pPr marL="228600" indent="-114300" algn="ctr">
            <a:defRPr sz="1400"/>
          </a:lvl3pPr>
          <a:lvl4pPr marL="342900" indent="-114300" algn="ctr">
            <a:defRPr sz="1400"/>
          </a:lvl4pPr>
          <a:lvl5pPr marL="457200" indent="-114300" algn="ctr">
            <a:defRPr sz="1400"/>
          </a:lvl5pPr>
          <a:lvl6pPr marL="571500" indent="-114300" algn="ctr">
            <a:defRPr sz="1400"/>
          </a:lvl6pPr>
          <a:lvl7pPr marL="685800" indent="-114300" algn="ctr">
            <a:defRPr sz="1400"/>
          </a:lvl7pPr>
          <a:lvl8pPr marL="800100" indent="-114300" algn="ctr">
            <a:defRPr sz="1400"/>
          </a:lvl8pPr>
          <a:lvl9pPr marL="914400" indent="-114300" algn="ctr">
            <a:defRPr sz="1400"/>
          </a:lvl9pPr>
        </a:lstStyle>
        <a:p>
          <a:pPr lvl="0" algn="ctr">
            <a:lnSpc>
              <a:spcPct val="100000"/>
            </a:lnSpc>
            <a:spcBef>
              <a:spcPct val="0"/>
            </a:spcBef>
            <a:spcAft>
              <a:spcPct val="35000"/>
            </a:spcAft>
            <a:buNone/>
          </a:pPr>
          <a:r>
            <a:rPr lang="en-IN" sz="1600" b="1"/>
            <a:t>Input Crowd Image</a:t>
          </a:r>
          <a:endParaRPr lang="en-IN" sz="1600" dirty="0">
            <a:latin typeface="Calibri" panose="020F0502020204030204"/>
            <a:ea typeface="+mn-ea"/>
            <a:cs typeface="+mn-cs"/>
          </a:endParaRPr>
        </a:p>
      </dsp:txBody>
      <dsp:txXfrm rot="10800000">
        <a:off x="0" y="0"/>
        <a:ext cx="7251033" cy="851527"/>
      </dsp:txXfrm>
    </dsp:sp>
  </dsp:spTree>
</dsp:drawing>
</file>

<file path=ppt/diagrams/layout1.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type="upArrowCallout" r:blip="" rot="180">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type="upArrowCallout" r:blip="" rot="180">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handoutMasters/_rels/handoutMaster1.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image" Target="../media/image1.png"/></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9199655-05E8-4463-9482-2D23FD405AF3}" type="datetimeFigureOut">
              <a:rPr lang="en-IN" smtClean="0"/>
            </a:fld>
            <a:endParaRPr lang="en-IN"/>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7C9CC48-2212-46F0-B96C-6F8104E82434}" type="slidenum">
              <a:rPr lang="en-IN" smtClean="0"/>
            </a:fld>
            <a:endParaRPr lang="en-IN"/>
          </a:p>
        </p:txBody>
      </p:sp>
      <p:pic>
        <p:nvPicPr>
          <p:cNvPr id="6" name="Picture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6858000" cy="3851868"/>
          </a:xfrm>
          <a:prstGeom prst="rect">
            <a:avLst/>
          </a:prstGeom>
        </p:spPr>
      </p:pic>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2DE0E28-087F-4BBF-B8BC-055CB0BBD464}" type="datetimeFigureOut">
              <a:rPr lang="en-IN" smtClean="0"/>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5E3DF0-35B4-40E5-AC91-1A2000F81275}" type="slidenum">
              <a:rPr lang="en-IN" smtClean="0"/>
            </a:fld>
            <a:endParaRPr lang="en-IN"/>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65E3DF0-35B4-40E5-AC91-1A2000F81275}" type="slidenum">
              <a:rPr lang="en-IN" smtClean="0"/>
            </a:fld>
            <a:endParaRPr lang="en-I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400FB5A5-9AD5-4C5E-A5FC-411B4C382AB6}" type="datetime1">
              <a:rPr lang="en-IN" smtClean="0"/>
            </a:fld>
            <a:endParaRPr lang="en-IN"/>
          </a:p>
        </p:txBody>
      </p:sp>
      <p:sp>
        <p:nvSpPr>
          <p:cNvPr id="5" name="Footer Placeholder 4"/>
          <p:cNvSpPr>
            <a:spLocks noGrp="1"/>
          </p:cNvSpPr>
          <p:nvPr>
            <p:ph type="ftr" sz="quarter" idx="11"/>
          </p:nvPr>
        </p:nvSpPr>
        <p:spPr/>
        <p:txBody>
          <a:bodyPr/>
          <a:lstStyle/>
          <a:p>
            <a:r>
              <a:rPr lang="en-US" dirty="0"/>
              <a:t>Review No.  3       Batch No.   AB7       Department of CSE</a:t>
            </a:r>
            <a:endParaRPr lang="en-IN" dirty="0"/>
          </a:p>
        </p:txBody>
      </p:sp>
      <p:sp>
        <p:nvSpPr>
          <p:cNvPr id="6" name="Slide Number Placeholder 5"/>
          <p:cNvSpPr>
            <a:spLocks noGrp="1"/>
          </p:cNvSpPr>
          <p:nvPr>
            <p:ph type="sldNum" sz="quarter" idx="12"/>
          </p:nvPr>
        </p:nvSpPr>
        <p:spPr/>
        <p:txBody>
          <a:bodyPr/>
          <a:lstStyle/>
          <a:p>
            <a:fld id="{65DCBD69-296B-4D7C-AF62-9B588FC78772}" type="slidenum">
              <a:rPr lang="en-IN" smtClean="0"/>
            </a:fld>
            <a:endParaRPr lang="en-I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4" name="Date Placeholder 3"/>
          <p:cNvSpPr>
            <a:spLocks noGrp="1"/>
          </p:cNvSpPr>
          <p:nvPr>
            <p:ph type="dt" sz="half" idx="10"/>
          </p:nvPr>
        </p:nvSpPr>
        <p:spPr/>
        <p:txBody>
          <a:bodyPr/>
          <a:lstStyle/>
          <a:p>
            <a:fld id="{3F8DDBB6-CEFF-4F52-85D4-2806C50501D3}" type="datetime1">
              <a:rPr lang="en-IN" smtClean="0"/>
            </a:fld>
            <a:endParaRPr lang="en-IN"/>
          </a:p>
        </p:txBody>
      </p:sp>
      <p:sp>
        <p:nvSpPr>
          <p:cNvPr id="5" name="Footer Placeholder 4"/>
          <p:cNvSpPr>
            <a:spLocks noGrp="1"/>
          </p:cNvSpPr>
          <p:nvPr>
            <p:ph type="ftr" sz="quarter" idx="11"/>
          </p:nvPr>
        </p:nvSpPr>
        <p:spPr/>
        <p:txBody>
          <a:bodyPr/>
          <a:lstStyle/>
          <a:p>
            <a:r>
              <a:rPr lang="en-US" dirty="0"/>
              <a:t>Review No.  3       Batch No.   AB7       Department of CSE</a:t>
            </a:r>
            <a:endParaRPr lang="en-IN" dirty="0"/>
          </a:p>
        </p:txBody>
      </p:sp>
      <p:sp>
        <p:nvSpPr>
          <p:cNvPr id="6" name="Slide Number Placeholder 5"/>
          <p:cNvSpPr>
            <a:spLocks noGrp="1"/>
          </p:cNvSpPr>
          <p:nvPr>
            <p:ph type="sldNum" sz="quarter" idx="12"/>
          </p:nvPr>
        </p:nvSpPr>
        <p:spPr/>
        <p:txBody>
          <a:bodyPr/>
          <a:lstStyle/>
          <a:p>
            <a:fld id="{65DCBD69-296B-4D7C-AF62-9B588FC78772}" type="slidenum">
              <a:rPr lang="en-IN" smtClean="0"/>
            </a:fld>
            <a:endParaRPr lang="en-I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4" name="Date Placeholder 3"/>
          <p:cNvSpPr>
            <a:spLocks noGrp="1"/>
          </p:cNvSpPr>
          <p:nvPr>
            <p:ph type="dt" sz="half" idx="10"/>
          </p:nvPr>
        </p:nvSpPr>
        <p:spPr/>
        <p:txBody>
          <a:bodyPr/>
          <a:lstStyle/>
          <a:p>
            <a:fld id="{F55F3F4F-2379-4AAE-852C-45DA149BAF29}" type="datetime1">
              <a:rPr lang="en-IN" smtClean="0"/>
            </a:fld>
            <a:endParaRPr lang="en-IN"/>
          </a:p>
        </p:txBody>
      </p:sp>
      <p:sp>
        <p:nvSpPr>
          <p:cNvPr id="5" name="Footer Placeholder 4"/>
          <p:cNvSpPr>
            <a:spLocks noGrp="1"/>
          </p:cNvSpPr>
          <p:nvPr>
            <p:ph type="ftr" sz="quarter" idx="11"/>
          </p:nvPr>
        </p:nvSpPr>
        <p:spPr/>
        <p:txBody>
          <a:bodyPr/>
          <a:lstStyle/>
          <a:p>
            <a:r>
              <a:rPr lang="en-US" dirty="0"/>
              <a:t>Review No.  3       Batch No.   AB7       Department of CSE</a:t>
            </a:r>
            <a:endParaRPr lang="en-IN" dirty="0"/>
          </a:p>
        </p:txBody>
      </p:sp>
      <p:sp>
        <p:nvSpPr>
          <p:cNvPr id="6" name="Slide Number Placeholder 5"/>
          <p:cNvSpPr>
            <a:spLocks noGrp="1"/>
          </p:cNvSpPr>
          <p:nvPr>
            <p:ph type="sldNum" sz="quarter" idx="12"/>
          </p:nvPr>
        </p:nvSpPr>
        <p:spPr/>
        <p:txBody>
          <a:bodyPr/>
          <a:lstStyle/>
          <a:p>
            <a:fld id="{65DCBD69-296B-4D7C-AF62-9B588FC78772}" type="slidenum">
              <a:rPr lang="en-IN" smtClean="0"/>
            </a:fld>
            <a:endParaRPr lang="en-I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endParaRPr lang="en-IN" dirty="0"/>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4" name="Date Placeholder 3"/>
          <p:cNvSpPr>
            <a:spLocks noGrp="1"/>
          </p:cNvSpPr>
          <p:nvPr>
            <p:ph type="dt" sz="half" idx="10"/>
          </p:nvPr>
        </p:nvSpPr>
        <p:spPr/>
        <p:txBody>
          <a:bodyPr/>
          <a:lstStyle/>
          <a:p>
            <a:fld id="{35E7A069-8CF8-43D5-890A-A44A98E25D4C}" type="datetime1">
              <a:rPr lang="en-IN" smtClean="0"/>
            </a:fld>
            <a:endParaRPr lang="en-IN"/>
          </a:p>
        </p:txBody>
      </p:sp>
      <p:sp>
        <p:nvSpPr>
          <p:cNvPr id="5" name="Footer Placeholder 4"/>
          <p:cNvSpPr>
            <a:spLocks noGrp="1"/>
          </p:cNvSpPr>
          <p:nvPr>
            <p:ph type="ftr" sz="quarter" idx="11"/>
          </p:nvPr>
        </p:nvSpPr>
        <p:spPr/>
        <p:txBody>
          <a:bodyPr/>
          <a:lstStyle/>
          <a:p>
            <a:r>
              <a:rPr lang="en-US" dirty="0"/>
              <a:t>Review No.  3       Batch No.   AB7       Department of CSE</a:t>
            </a:r>
            <a:endParaRPr lang="en-IN" dirty="0"/>
          </a:p>
        </p:txBody>
      </p:sp>
      <p:sp>
        <p:nvSpPr>
          <p:cNvPr id="6" name="Slide Number Placeholder 5"/>
          <p:cNvSpPr>
            <a:spLocks noGrp="1"/>
          </p:cNvSpPr>
          <p:nvPr>
            <p:ph type="sldNum" sz="quarter" idx="12"/>
          </p:nvPr>
        </p:nvSpPr>
        <p:spPr/>
        <p:txBody>
          <a:bodyPr/>
          <a:lstStyle/>
          <a:p>
            <a:fld id="{65DCBD69-296B-4D7C-AF62-9B588FC78772}" type="slidenum">
              <a:rPr lang="en-IN" smtClean="0"/>
            </a:fld>
            <a:endParaRPr lang="en-IN"/>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7802064" cy="4382112"/>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1E0AE7CB-7D39-466B-8634-DE2E8DBAAAAB}" type="datetime1">
              <a:rPr lang="en-IN" smtClean="0"/>
            </a:fld>
            <a:endParaRPr lang="en-IN"/>
          </a:p>
        </p:txBody>
      </p:sp>
      <p:sp>
        <p:nvSpPr>
          <p:cNvPr id="5" name="Footer Placeholder 4"/>
          <p:cNvSpPr>
            <a:spLocks noGrp="1"/>
          </p:cNvSpPr>
          <p:nvPr>
            <p:ph type="ftr" sz="quarter" idx="11"/>
          </p:nvPr>
        </p:nvSpPr>
        <p:spPr/>
        <p:txBody>
          <a:bodyPr/>
          <a:lstStyle/>
          <a:p>
            <a:r>
              <a:rPr lang="en-US" dirty="0"/>
              <a:t>Review No.  3       Batch No.   AB7       Department of CSE</a:t>
            </a:r>
            <a:endParaRPr lang="en-IN" dirty="0"/>
          </a:p>
        </p:txBody>
      </p:sp>
      <p:sp>
        <p:nvSpPr>
          <p:cNvPr id="6" name="Slide Number Placeholder 5"/>
          <p:cNvSpPr>
            <a:spLocks noGrp="1"/>
          </p:cNvSpPr>
          <p:nvPr>
            <p:ph type="sldNum" sz="quarter" idx="12"/>
          </p:nvPr>
        </p:nvSpPr>
        <p:spPr/>
        <p:txBody>
          <a:bodyPr/>
          <a:lstStyle/>
          <a:p>
            <a:fld id="{65DCBD69-296B-4D7C-AF62-9B588FC78772}" type="slidenum">
              <a:rPr lang="en-IN" smtClean="0"/>
            </a:fld>
            <a:endParaRPr lang="en-I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5" name="Date Placeholder 4"/>
          <p:cNvSpPr>
            <a:spLocks noGrp="1"/>
          </p:cNvSpPr>
          <p:nvPr>
            <p:ph type="dt" sz="half" idx="10"/>
          </p:nvPr>
        </p:nvSpPr>
        <p:spPr/>
        <p:txBody>
          <a:bodyPr/>
          <a:lstStyle/>
          <a:p>
            <a:fld id="{665D4CE5-D04D-409B-9869-5DBF0E4AD9AC}" type="datetime1">
              <a:rPr lang="en-IN" smtClean="0"/>
            </a:fld>
            <a:endParaRPr lang="en-IN"/>
          </a:p>
        </p:txBody>
      </p:sp>
      <p:sp>
        <p:nvSpPr>
          <p:cNvPr id="6" name="Footer Placeholder 5"/>
          <p:cNvSpPr>
            <a:spLocks noGrp="1"/>
          </p:cNvSpPr>
          <p:nvPr>
            <p:ph type="ftr" sz="quarter" idx="11"/>
          </p:nvPr>
        </p:nvSpPr>
        <p:spPr/>
        <p:txBody>
          <a:bodyPr/>
          <a:lstStyle/>
          <a:p>
            <a:r>
              <a:rPr lang="en-US" dirty="0"/>
              <a:t>Review No.  3       Batch No.   AB7       Department of CSE</a:t>
            </a:r>
            <a:endParaRPr lang="en-IN" dirty="0"/>
          </a:p>
        </p:txBody>
      </p:sp>
      <p:sp>
        <p:nvSpPr>
          <p:cNvPr id="7" name="Slide Number Placeholder 6"/>
          <p:cNvSpPr>
            <a:spLocks noGrp="1"/>
          </p:cNvSpPr>
          <p:nvPr>
            <p:ph type="sldNum" sz="quarter" idx="12"/>
          </p:nvPr>
        </p:nvSpPr>
        <p:spPr/>
        <p:txBody>
          <a:bodyPr/>
          <a:lstStyle/>
          <a:p>
            <a:fld id="{65DCBD69-296B-4D7C-AF62-9B588FC78772}" type="slidenum">
              <a:rPr lang="en-IN" smtClean="0"/>
            </a:fld>
            <a:endParaRPr lang="en-I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7" name="Date Placeholder 6"/>
          <p:cNvSpPr>
            <a:spLocks noGrp="1"/>
          </p:cNvSpPr>
          <p:nvPr>
            <p:ph type="dt" sz="half" idx="10"/>
          </p:nvPr>
        </p:nvSpPr>
        <p:spPr/>
        <p:txBody>
          <a:bodyPr/>
          <a:lstStyle/>
          <a:p>
            <a:fld id="{52F3E3F0-3239-452D-89E4-50B40260EA65}" type="datetime1">
              <a:rPr lang="en-IN" smtClean="0"/>
            </a:fld>
            <a:endParaRPr lang="en-IN"/>
          </a:p>
        </p:txBody>
      </p:sp>
      <p:sp>
        <p:nvSpPr>
          <p:cNvPr id="8" name="Footer Placeholder 7"/>
          <p:cNvSpPr>
            <a:spLocks noGrp="1"/>
          </p:cNvSpPr>
          <p:nvPr>
            <p:ph type="ftr" sz="quarter" idx="11"/>
          </p:nvPr>
        </p:nvSpPr>
        <p:spPr/>
        <p:txBody>
          <a:bodyPr/>
          <a:lstStyle/>
          <a:p>
            <a:r>
              <a:rPr lang="en-US" dirty="0"/>
              <a:t>Review No.  3       Batch No.   AB7       Department of CSE</a:t>
            </a:r>
            <a:endParaRPr lang="en-IN" dirty="0"/>
          </a:p>
        </p:txBody>
      </p:sp>
      <p:sp>
        <p:nvSpPr>
          <p:cNvPr id="9" name="Slide Number Placeholder 8"/>
          <p:cNvSpPr>
            <a:spLocks noGrp="1"/>
          </p:cNvSpPr>
          <p:nvPr>
            <p:ph type="sldNum" sz="quarter" idx="12"/>
          </p:nvPr>
        </p:nvSpPr>
        <p:spPr/>
        <p:txBody>
          <a:bodyPr/>
          <a:lstStyle/>
          <a:p>
            <a:fld id="{65DCBD69-296B-4D7C-AF62-9B588FC78772}" type="slidenum">
              <a:rPr lang="en-IN" smtClean="0"/>
            </a:fld>
            <a:endParaRPr lang="en-I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17351DC4-E4E5-478F-B8AD-62EAD6D9AE26}" type="datetime1">
              <a:rPr lang="en-IN" smtClean="0"/>
            </a:fld>
            <a:endParaRPr lang="en-IN"/>
          </a:p>
        </p:txBody>
      </p:sp>
      <p:sp>
        <p:nvSpPr>
          <p:cNvPr id="4" name="Footer Placeholder 3"/>
          <p:cNvSpPr>
            <a:spLocks noGrp="1"/>
          </p:cNvSpPr>
          <p:nvPr>
            <p:ph type="ftr" sz="quarter" idx="11"/>
          </p:nvPr>
        </p:nvSpPr>
        <p:spPr/>
        <p:txBody>
          <a:bodyPr/>
          <a:lstStyle/>
          <a:p>
            <a:r>
              <a:rPr lang="en-US" dirty="0"/>
              <a:t>Review No.  3       Batch No.   AB7       Department of CSE</a:t>
            </a:r>
            <a:endParaRPr lang="en-IN" dirty="0"/>
          </a:p>
        </p:txBody>
      </p:sp>
      <p:sp>
        <p:nvSpPr>
          <p:cNvPr id="5" name="Slide Number Placeholder 4"/>
          <p:cNvSpPr>
            <a:spLocks noGrp="1"/>
          </p:cNvSpPr>
          <p:nvPr>
            <p:ph type="sldNum" sz="quarter" idx="12"/>
          </p:nvPr>
        </p:nvSpPr>
        <p:spPr/>
        <p:txBody>
          <a:bodyPr/>
          <a:lstStyle/>
          <a:p>
            <a:fld id="{65DCBD69-296B-4D7C-AF62-9B588FC78772}" type="slidenum">
              <a:rPr lang="en-IN" smtClean="0"/>
            </a:fld>
            <a:endParaRPr lang="en-I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458CCD1-712E-439D-A2B1-47B4864D2FAB}" type="datetime1">
              <a:rPr lang="en-IN" smtClean="0"/>
            </a:fld>
            <a:endParaRPr lang="en-IN"/>
          </a:p>
        </p:txBody>
      </p:sp>
      <p:sp>
        <p:nvSpPr>
          <p:cNvPr id="3" name="Footer Placeholder 2"/>
          <p:cNvSpPr>
            <a:spLocks noGrp="1"/>
          </p:cNvSpPr>
          <p:nvPr>
            <p:ph type="ftr" sz="quarter" idx="11"/>
          </p:nvPr>
        </p:nvSpPr>
        <p:spPr/>
        <p:txBody>
          <a:bodyPr/>
          <a:lstStyle/>
          <a:p>
            <a:r>
              <a:rPr lang="en-US" dirty="0"/>
              <a:t>Review No.  3       Batch No.   AB7       Department of CSE</a:t>
            </a:r>
            <a:endParaRPr lang="en-IN" dirty="0"/>
          </a:p>
        </p:txBody>
      </p:sp>
      <p:sp>
        <p:nvSpPr>
          <p:cNvPr id="4" name="Slide Number Placeholder 3"/>
          <p:cNvSpPr>
            <a:spLocks noGrp="1"/>
          </p:cNvSpPr>
          <p:nvPr>
            <p:ph type="sldNum" sz="quarter" idx="12"/>
          </p:nvPr>
        </p:nvSpPr>
        <p:spPr/>
        <p:txBody>
          <a:bodyPr/>
          <a:lstStyle/>
          <a:p>
            <a:fld id="{65DCBD69-296B-4D7C-AF62-9B588FC78772}" type="slidenum">
              <a:rPr lang="en-IN" smtClean="0"/>
            </a:fld>
            <a:endParaRPr lang="en-I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97D142DC-6938-4DE2-8836-2262FC4648C6}" type="datetime1">
              <a:rPr lang="en-IN" smtClean="0"/>
            </a:fld>
            <a:endParaRPr lang="en-IN"/>
          </a:p>
        </p:txBody>
      </p:sp>
      <p:sp>
        <p:nvSpPr>
          <p:cNvPr id="6" name="Footer Placeholder 5"/>
          <p:cNvSpPr>
            <a:spLocks noGrp="1"/>
          </p:cNvSpPr>
          <p:nvPr>
            <p:ph type="ftr" sz="quarter" idx="11"/>
          </p:nvPr>
        </p:nvSpPr>
        <p:spPr/>
        <p:txBody>
          <a:bodyPr/>
          <a:lstStyle/>
          <a:p>
            <a:r>
              <a:rPr lang="en-US" dirty="0"/>
              <a:t>Review No.  3       Batch No.   AB7       Department of CSE</a:t>
            </a:r>
            <a:endParaRPr lang="en-IN" dirty="0"/>
          </a:p>
        </p:txBody>
      </p:sp>
      <p:sp>
        <p:nvSpPr>
          <p:cNvPr id="7" name="Slide Number Placeholder 6"/>
          <p:cNvSpPr>
            <a:spLocks noGrp="1"/>
          </p:cNvSpPr>
          <p:nvPr>
            <p:ph type="sldNum" sz="quarter" idx="12"/>
          </p:nvPr>
        </p:nvSpPr>
        <p:spPr/>
        <p:txBody>
          <a:bodyPr/>
          <a:lstStyle/>
          <a:p>
            <a:fld id="{65DCBD69-296B-4D7C-AF62-9B588FC78772}" type="slidenum">
              <a:rPr lang="en-IN" smtClean="0"/>
            </a:fld>
            <a:endParaRPr lang="en-I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ED100E9A-9EA9-4B6C-B63C-A773486B3B4C}" type="datetime1">
              <a:rPr lang="en-IN" smtClean="0"/>
            </a:fld>
            <a:endParaRPr lang="en-IN"/>
          </a:p>
        </p:txBody>
      </p:sp>
      <p:sp>
        <p:nvSpPr>
          <p:cNvPr id="6" name="Footer Placeholder 5"/>
          <p:cNvSpPr>
            <a:spLocks noGrp="1"/>
          </p:cNvSpPr>
          <p:nvPr>
            <p:ph type="ftr" sz="quarter" idx="11"/>
          </p:nvPr>
        </p:nvSpPr>
        <p:spPr/>
        <p:txBody>
          <a:bodyPr/>
          <a:lstStyle/>
          <a:p>
            <a:r>
              <a:rPr lang="en-US" dirty="0"/>
              <a:t>Review No.  3       Batch No.   AB7       Department of CSE</a:t>
            </a:r>
            <a:endParaRPr lang="en-IN" dirty="0"/>
          </a:p>
        </p:txBody>
      </p:sp>
      <p:sp>
        <p:nvSpPr>
          <p:cNvPr id="7" name="Slide Number Placeholder 6"/>
          <p:cNvSpPr>
            <a:spLocks noGrp="1"/>
          </p:cNvSpPr>
          <p:nvPr>
            <p:ph type="sldNum" sz="quarter" idx="12"/>
          </p:nvPr>
        </p:nvSpPr>
        <p:spPr/>
        <p:txBody>
          <a:bodyPr/>
          <a:lstStyle/>
          <a:p>
            <a:fld id="{65DCBD69-296B-4D7C-AF62-9B588FC78772}" type="slidenum">
              <a:rPr lang="en-IN" smtClean="0"/>
            </a:fld>
            <a:endParaRPr lang="en-IN"/>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8D3322B-0C8F-4E46-AC65-0C697070F09E}" type="datetime1">
              <a:rPr lang="en-IN" smtClean="0"/>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Review No.  3       Batch No.   AB7       Department of CSE</a:t>
            </a:r>
            <a:endParaRPr lang="en-IN"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5DCBD69-296B-4D7C-AF62-9B588FC78772}" type="slidenum">
              <a:rPr lang="en-IN" smtClean="0"/>
            </a:fld>
            <a:endParaRPr lang="en-I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microsoft.com/office/2007/relationships/diagramDrawing" Target="../diagrams/drawing1.xml"/><Relationship Id="rId4" Type="http://schemas.openxmlformats.org/officeDocument/2006/relationships/diagramColors" Target="../diagrams/colors1.xml"/><Relationship Id="rId3" Type="http://schemas.openxmlformats.org/officeDocument/2006/relationships/diagramQuickStyle" Target="../diagrams/quickStyle1.xml"/><Relationship Id="rId2" Type="http://schemas.openxmlformats.org/officeDocument/2006/relationships/diagramLayout" Target="../diagrams/layout1.xml"/><Relationship Id="rId1" Type="http://schemas.openxmlformats.org/officeDocument/2006/relationships/diagramData" Target="../diagrams/data1.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jpe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0.png"/><Relationship Id="rId1" Type="http://schemas.openxmlformats.org/officeDocument/2006/relationships/image" Target="../media/image9.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2.pn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jpe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5.png"/><Relationship Id="rId1" Type="http://schemas.openxmlformats.org/officeDocument/2006/relationships/image" Target="../media/image1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jpe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47010"/>
            <a:ext cx="9144000" cy="4152777"/>
          </a:xfrm>
        </p:spPr>
        <p:txBody>
          <a:bodyPr>
            <a:normAutofit fontScale="90000"/>
          </a:bodyPr>
          <a:lstStyle/>
          <a:p>
            <a:r>
              <a:rPr lang="en-US" b="1" dirty="0">
                <a:solidFill>
                  <a:srgbClr val="FF0000"/>
                </a:solidFill>
                <a:effectLst>
                  <a:outerShdw blurRad="38100" dist="38100" dir="2700000" algn="tl">
                    <a:srgbClr val="000000">
                      <a:alpha val="43137"/>
                    </a:srgbClr>
                  </a:outerShdw>
                </a:effectLst>
              </a:rPr>
              <a:t>EfficientSINet-B4: Enhancing Crowd Counting with </a:t>
            </a:r>
            <a:br>
              <a:rPr lang="en-US" b="1" dirty="0">
                <a:solidFill>
                  <a:srgbClr val="FF0000"/>
                </a:solidFill>
                <a:effectLst>
                  <a:outerShdw blurRad="38100" dist="38100" dir="2700000" algn="tl">
                    <a:srgbClr val="000000">
                      <a:alpha val="43137"/>
                    </a:srgbClr>
                  </a:outerShdw>
                </a:effectLst>
              </a:rPr>
            </a:br>
            <a:r>
              <a:rPr lang="en-US" b="1" dirty="0" err="1">
                <a:solidFill>
                  <a:srgbClr val="FF0000"/>
                </a:solidFill>
                <a:effectLst>
                  <a:outerShdw blurRad="38100" dist="38100" dir="2700000" algn="tl">
                    <a:srgbClr val="000000">
                      <a:alpha val="43137"/>
                    </a:srgbClr>
                  </a:outerShdw>
                </a:effectLst>
              </a:rPr>
              <a:t>EfficientNet</a:t>
            </a:r>
            <a:r>
              <a:rPr lang="en-US" b="1" dirty="0">
                <a:solidFill>
                  <a:srgbClr val="FF0000"/>
                </a:solidFill>
                <a:effectLst>
                  <a:outerShdw blurRad="38100" dist="38100" dir="2700000" algn="tl">
                    <a:srgbClr val="000000">
                      <a:alpha val="43137"/>
                    </a:srgbClr>
                  </a:outerShdw>
                </a:effectLst>
              </a:rPr>
              <a:t> and Shunting Inhibition Mechanism</a:t>
            </a:r>
            <a:br>
              <a:rPr lang="en-US" sz="60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endParaRPr lang="en-IN" b="1" dirty="0">
              <a:solidFill>
                <a:srgbClr val="FF0000"/>
              </a:solidFill>
              <a:effectLst>
                <a:outerShdw blurRad="38100" dist="38100" dir="2700000" algn="tl">
                  <a:srgbClr val="000000">
                    <a:alpha val="43137"/>
                  </a:srgbClr>
                </a:outerShdw>
              </a:effectLst>
            </a:endParaRPr>
          </a:p>
        </p:txBody>
      </p:sp>
      <p:sp>
        <p:nvSpPr>
          <p:cNvPr id="4" name="Date Placeholder 3"/>
          <p:cNvSpPr>
            <a:spLocks noGrp="1"/>
          </p:cNvSpPr>
          <p:nvPr>
            <p:ph type="dt" sz="half" idx="10"/>
          </p:nvPr>
        </p:nvSpPr>
        <p:spPr/>
        <p:txBody>
          <a:bodyPr/>
          <a:lstStyle/>
          <a:p>
            <a:r>
              <a:rPr lang="en-US" dirty="0">
                <a:sym typeface="+mn-ea"/>
              </a:rPr>
              <a:t>05-12-2025</a:t>
            </a:r>
            <a:endParaRPr lang="en-IN" dirty="0"/>
          </a:p>
        </p:txBody>
      </p:sp>
      <p:sp>
        <p:nvSpPr>
          <p:cNvPr id="5" name="Footer Placeholder 4"/>
          <p:cNvSpPr>
            <a:spLocks noGrp="1"/>
          </p:cNvSpPr>
          <p:nvPr>
            <p:ph type="ftr" sz="quarter" idx="11"/>
          </p:nvPr>
        </p:nvSpPr>
        <p:spPr/>
        <p:txBody>
          <a:bodyPr/>
          <a:lstStyle/>
          <a:p>
            <a:r>
              <a:rPr lang="en-US" dirty="0"/>
              <a:t>Review No.  2       Batch No.   AB7       Department of CSE</a:t>
            </a:r>
            <a:endParaRPr lang="en-IN" dirty="0"/>
          </a:p>
        </p:txBody>
      </p:sp>
      <p:sp>
        <p:nvSpPr>
          <p:cNvPr id="6" name="Slide Number Placeholder 5"/>
          <p:cNvSpPr>
            <a:spLocks noGrp="1"/>
          </p:cNvSpPr>
          <p:nvPr>
            <p:ph type="sldNum" sz="quarter" idx="12"/>
          </p:nvPr>
        </p:nvSpPr>
        <p:spPr/>
        <p:txBody>
          <a:bodyPr/>
          <a:lstStyle/>
          <a:p>
            <a:fld id="{65DCBD69-296B-4D7C-AF62-9B588FC78772}" type="slidenum">
              <a:rPr lang="en-IN" smtClean="0"/>
            </a:fld>
            <a:endParaRPr lang="en-IN"/>
          </a:p>
        </p:txBody>
      </p:sp>
      <p:pic>
        <p:nvPicPr>
          <p:cNvPr id="7" name="Picture 6"/>
          <p:cNvPicPr>
            <a:picLocks noChangeAspect="1"/>
          </p:cNvPicPr>
          <p:nvPr/>
        </p:nvPicPr>
        <p:blipFill>
          <a:blip r:embed="rId1"/>
          <a:stretch>
            <a:fillRect/>
          </a:stretch>
        </p:blipFill>
        <p:spPr>
          <a:xfrm>
            <a:off x="0" y="90674"/>
            <a:ext cx="3762900" cy="579027"/>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1180618" y="365125"/>
            <a:ext cx="10173182" cy="1128009"/>
          </a:xfrm>
        </p:spPr>
        <p:txBody>
          <a:bodyPr/>
          <a:lstStyle/>
          <a:p>
            <a:pPr algn="ctr"/>
            <a:r>
              <a:rPr lang="en-US" b="1" dirty="0">
                <a:latin typeface="Times New Roman" panose="02020603050405020304" pitchFamily="18" charset="0"/>
                <a:cs typeface="Times New Roman" panose="02020603050405020304" pitchFamily="18" charset="0"/>
              </a:rPr>
              <a:t>PROBLEM STATEMENT</a:t>
            </a:r>
            <a:endParaRPr lang="en-US" b="1" dirty="0">
              <a:latin typeface="Times New Roman" panose="02020603050405020304" pitchFamily="18" charset="0"/>
              <a:cs typeface="Times New Roman" panose="02020603050405020304" pitchFamily="18" charset="0"/>
            </a:endParaRPr>
          </a:p>
        </p:txBody>
      </p:sp>
      <p:sp>
        <p:nvSpPr>
          <p:cNvPr id="9" name="Content Placeholder 8"/>
          <p:cNvSpPr>
            <a:spLocks noGrp="1"/>
          </p:cNvSpPr>
          <p:nvPr>
            <p:ph idx="1"/>
          </p:nvPr>
        </p:nvSpPr>
        <p:spPr/>
        <p:txBody>
          <a:bodyPr>
            <a:noAutofit/>
          </a:bodyPr>
          <a:lstStyle/>
          <a:p>
            <a:pPr algn="just"/>
            <a:r>
              <a:rPr lang="en-US" sz="2400" dirty="0"/>
              <a:t>In real-world scenarios, accurately estimating crowd density and count remains challenging due to variations in scale, perspective, and severe occlusions</a:t>
            </a:r>
            <a:r>
              <a:rPr lang="en-US" sz="2600" dirty="0">
                <a:latin typeface="Times New Roman" panose="02020603050405020304" pitchFamily="18" charset="0"/>
                <a:cs typeface="Times New Roman" panose="02020603050405020304" pitchFamily="18" charset="0"/>
              </a:rPr>
              <a:t>.</a:t>
            </a:r>
            <a:endParaRPr lang="en-US" sz="2600" dirty="0">
              <a:latin typeface="Times New Roman" panose="02020603050405020304" pitchFamily="18" charset="0"/>
              <a:cs typeface="Times New Roman" panose="02020603050405020304" pitchFamily="18" charset="0"/>
            </a:endParaRPr>
          </a:p>
          <a:p>
            <a:pPr algn="just"/>
            <a:r>
              <a:rPr lang="en-US" sz="2600" dirty="0">
                <a:latin typeface="Times New Roman" panose="02020603050405020304" pitchFamily="18" charset="0"/>
                <a:cs typeface="Times New Roman" panose="02020603050405020304" pitchFamily="18" charset="0"/>
              </a:rPr>
              <a:t> </a:t>
            </a:r>
            <a:r>
              <a:rPr lang="en-US" sz="2400" dirty="0"/>
              <a:t>Existing models like SINet utilize biologically inspired mechanisms but rely on shallow encoders that limit feature extraction in dense and complex scenes.</a:t>
            </a:r>
            <a:endParaRPr lang="en-US" sz="2400" dirty="0"/>
          </a:p>
          <a:p>
            <a:pPr algn="just"/>
            <a:r>
              <a:rPr lang="en-US" sz="2400" dirty="0"/>
              <a:t>Traditional CNN-based models struggle to balance accuracy and computational efficiency when applied to large-scale crowd images</a:t>
            </a:r>
            <a:r>
              <a:rPr lang="en-US" sz="2600" dirty="0">
                <a:latin typeface="Times New Roman" panose="02020603050405020304" pitchFamily="18" charset="0"/>
                <a:cs typeface="Times New Roman" panose="02020603050405020304" pitchFamily="18" charset="0"/>
              </a:rPr>
              <a:t>.</a:t>
            </a:r>
            <a:endParaRPr lang="en-US" sz="2600" dirty="0">
              <a:latin typeface="Times New Roman" panose="02020603050405020304" pitchFamily="18" charset="0"/>
              <a:cs typeface="Times New Roman" panose="02020603050405020304" pitchFamily="18" charset="0"/>
            </a:endParaRPr>
          </a:p>
          <a:p>
            <a:pPr algn="just"/>
            <a:r>
              <a:rPr lang="en-US" sz="2600" dirty="0">
                <a:latin typeface="Times New Roman" panose="02020603050405020304" pitchFamily="18" charset="0"/>
                <a:cs typeface="Times New Roman" panose="02020603050405020304" pitchFamily="18" charset="0"/>
              </a:rPr>
              <a:t>There is a need for an enhanced model that integrates a deeper and more efficient encoder to improve in high-density environments.</a:t>
            </a:r>
            <a:endParaRPr lang="en-US" sz="2600" dirty="0">
              <a:latin typeface="Times New Roman" panose="02020603050405020304" pitchFamily="18" charset="0"/>
              <a:cs typeface="Times New Roman" panose="02020603050405020304" pitchFamily="18" charset="0"/>
            </a:endParaRPr>
          </a:p>
          <a:p>
            <a:pPr algn="just"/>
            <a:r>
              <a:rPr lang="en-US" sz="2400" dirty="0"/>
              <a:t>Therefore, this research aims to develop an improved SINet model using EfficientNet-B4 as the encoder to achieve better accuracy, scalability, and real-time applicability in crowd counting</a:t>
            </a:r>
            <a:r>
              <a:rPr lang="en-US" sz="2600" dirty="0">
                <a:latin typeface="Times New Roman" panose="02020603050405020304" pitchFamily="18" charset="0"/>
                <a:cs typeface="Times New Roman" panose="02020603050405020304" pitchFamily="18" charset="0"/>
              </a:rPr>
              <a:t>.</a:t>
            </a:r>
            <a:endParaRPr lang="en-US" sz="2600" dirty="0">
              <a:latin typeface="Times New Roman" panose="02020603050405020304" pitchFamily="18" charset="0"/>
              <a:cs typeface="Times New Roman" panose="02020603050405020304" pitchFamily="18" charset="0"/>
            </a:endParaRPr>
          </a:p>
        </p:txBody>
      </p:sp>
      <p:sp>
        <p:nvSpPr>
          <p:cNvPr id="2" name="Date Placeholder 1"/>
          <p:cNvSpPr>
            <a:spLocks noGrp="1"/>
          </p:cNvSpPr>
          <p:nvPr>
            <p:ph type="dt" sz="half" idx="10"/>
          </p:nvPr>
        </p:nvSpPr>
        <p:spPr/>
        <p:txBody>
          <a:bodyPr/>
          <a:lstStyle/>
          <a:p>
            <a:r>
              <a:rPr lang="en-US" dirty="0">
                <a:sym typeface="+mn-ea"/>
              </a:rPr>
              <a:t>05-12-2025</a:t>
            </a:r>
            <a:endParaRPr lang="en-IN" dirty="0"/>
          </a:p>
        </p:txBody>
      </p:sp>
      <p:sp>
        <p:nvSpPr>
          <p:cNvPr id="3" name="Footer Placeholder 2"/>
          <p:cNvSpPr>
            <a:spLocks noGrp="1"/>
          </p:cNvSpPr>
          <p:nvPr>
            <p:ph type="ftr" sz="quarter" idx="11"/>
          </p:nvPr>
        </p:nvSpPr>
        <p:spPr/>
        <p:txBody>
          <a:bodyPr/>
          <a:lstStyle/>
          <a:p>
            <a:r>
              <a:rPr lang="en-US" dirty="0"/>
              <a:t>Review No.  2       Batch No.   AB7       Department of CSE</a:t>
            </a:r>
            <a:endParaRPr lang="en-IN" dirty="0"/>
          </a:p>
        </p:txBody>
      </p:sp>
      <p:sp>
        <p:nvSpPr>
          <p:cNvPr id="4" name="Slide Number Placeholder 3"/>
          <p:cNvSpPr>
            <a:spLocks noGrp="1"/>
          </p:cNvSpPr>
          <p:nvPr>
            <p:ph type="sldNum" sz="quarter" idx="12"/>
          </p:nvPr>
        </p:nvSpPr>
        <p:spPr/>
        <p:txBody>
          <a:bodyPr/>
          <a:lstStyle/>
          <a:p>
            <a:fld id="{65DCBD69-296B-4D7C-AF62-9B588FC78772}" type="slidenum">
              <a:rPr lang="en-IN" smtClean="0"/>
            </a:fld>
            <a:endParaRPr lang="en-IN"/>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1180618" y="365125"/>
            <a:ext cx="10173182" cy="1128009"/>
          </a:xfrm>
        </p:spPr>
        <p:txBody>
          <a:bodyPr/>
          <a:lstStyle/>
          <a:p>
            <a:pPr algn="ctr"/>
            <a:r>
              <a:rPr lang="en-US" b="1" dirty="0">
                <a:latin typeface="Times New Roman" panose="02020603050405020304" pitchFamily="18" charset="0"/>
                <a:cs typeface="Times New Roman" panose="02020603050405020304" pitchFamily="18" charset="0"/>
              </a:rPr>
              <a:t>OBJECTIVES</a:t>
            </a:r>
            <a:endParaRPr lang="en-US" b="1" dirty="0">
              <a:latin typeface="Times New Roman" panose="02020603050405020304" pitchFamily="18" charset="0"/>
              <a:cs typeface="Times New Roman" panose="02020603050405020304" pitchFamily="18" charset="0"/>
            </a:endParaRPr>
          </a:p>
        </p:txBody>
      </p:sp>
      <p:sp>
        <p:nvSpPr>
          <p:cNvPr id="9" name="Content Placeholder 8"/>
          <p:cNvSpPr>
            <a:spLocks noGrp="1"/>
          </p:cNvSpPr>
          <p:nvPr>
            <p:ph idx="1"/>
          </p:nvPr>
        </p:nvSpPr>
        <p:spPr/>
        <p:txBody>
          <a:bodyPr>
            <a:normAutofit/>
          </a:bodyPr>
          <a:lstStyle/>
          <a:p>
            <a:r>
              <a:rPr lang="en-US" sz="2400" dirty="0"/>
              <a:t>To design a deep learning model capable of accurately estimating crowd density and count from complex real-world images.</a:t>
            </a:r>
            <a:endParaRPr lang="en-US" sz="2400" dirty="0"/>
          </a:p>
          <a:p>
            <a:r>
              <a:rPr lang="en-US" sz="2400" dirty="0"/>
              <a:t>To enhance the Shunting Inhibition Network (SINet) by integrating EfficientNet-B4 as a powerful and efficient encoder.</a:t>
            </a:r>
            <a:endParaRPr lang="en-US" sz="2400" dirty="0"/>
          </a:p>
          <a:p>
            <a:r>
              <a:rPr lang="en-US" sz="2600" dirty="0">
                <a:latin typeface="Times New Roman" panose="02020603050405020304" pitchFamily="18" charset="0"/>
                <a:cs typeface="Times New Roman" panose="02020603050405020304" pitchFamily="18" charset="0"/>
              </a:rPr>
              <a:t>To improve feature extraction and representation for handling varying crowd densities, occlusions, and background clutter.</a:t>
            </a:r>
            <a:endParaRPr lang="en-US" sz="2600" dirty="0">
              <a:latin typeface="Times New Roman" panose="02020603050405020304" pitchFamily="18" charset="0"/>
              <a:cs typeface="Times New Roman" panose="02020603050405020304" pitchFamily="18" charset="0"/>
            </a:endParaRPr>
          </a:p>
          <a:p>
            <a:r>
              <a:rPr lang="en-US" sz="2400" dirty="0"/>
              <a:t>To develop a lightweight and computationally efficient model suitable for real-time crowd monitoring applications</a:t>
            </a:r>
            <a:r>
              <a:rPr lang="en-US" sz="2600" dirty="0">
                <a:latin typeface="Times New Roman" panose="02020603050405020304" pitchFamily="18" charset="0"/>
                <a:cs typeface="Times New Roman" panose="02020603050405020304" pitchFamily="18" charset="0"/>
              </a:rPr>
              <a:t>.</a:t>
            </a:r>
            <a:endParaRPr lang="en-US" sz="2600" dirty="0">
              <a:latin typeface="Times New Roman" panose="02020603050405020304" pitchFamily="18" charset="0"/>
              <a:cs typeface="Times New Roman" panose="02020603050405020304" pitchFamily="18" charset="0"/>
            </a:endParaRPr>
          </a:p>
          <a:p>
            <a:r>
              <a:rPr lang="en-US" sz="2400" dirty="0"/>
              <a:t>To evaluate the proposed model on benchmark datasets like </a:t>
            </a:r>
            <a:r>
              <a:rPr lang="en-US" sz="2400" dirty="0" err="1"/>
              <a:t>ShanghaiTech</a:t>
            </a:r>
            <a:r>
              <a:rPr lang="en-US" sz="2400" dirty="0"/>
              <a:t> Part-A and validate its performance against existing methods.</a:t>
            </a:r>
            <a:endParaRPr lang="en-US" dirty="0">
              <a:latin typeface="Times New Roman" panose="02020603050405020304" pitchFamily="18" charset="0"/>
              <a:cs typeface="Times New Roman" panose="02020603050405020304" pitchFamily="18" charset="0"/>
            </a:endParaRPr>
          </a:p>
        </p:txBody>
      </p:sp>
      <p:sp>
        <p:nvSpPr>
          <p:cNvPr id="2" name="Date Placeholder 1"/>
          <p:cNvSpPr>
            <a:spLocks noGrp="1"/>
          </p:cNvSpPr>
          <p:nvPr>
            <p:ph type="dt" sz="half" idx="10"/>
          </p:nvPr>
        </p:nvSpPr>
        <p:spPr/>
        <p:txBody>
          <a:bodyPr/>
          <a:lstStyle/>
          <a:p>
            <a:r>
              <a:rPr lang="en-US" dirty="0">
                <a:sym typeface="+mn-ea"/>
              </a:rPr>
              <a:t>05-12-2025</a:t>
            </a:r>
            <a:endParaRPr lang="en-IN" dirty="0"/>
          </a:p>
        </p:txBody>
      </p:sp>
      <p:sp>
        <p:nvSpPr>
          <p:cNvPr id="3" name="Footer Placeholder 2"/>
          <p:cNvSpPr>
            <a:spLocks noGrp="1"/>
          </p:cNvSpPr>
          <p:nvPr>
            <p:ph type="ftr" sz="quarter" idx="11"/>
          </p:nvPr>
        </p:nvSpPr>
        <p:spPr/>
        <p:txBody>
          <a:bodyPr/>
          <a:lstStyle/>
          <a:p>
            <a:r>
              <a:rPr lang="en-US" dirty="0"/>
              <a:t>Review No.  2      Batch No.   AB7       Department of CSE</a:t>
            </a:r>
            <a:endParaRPr lang="en-IN" dirty="0"/>
          </a:p>
        </p:txBody>
      </p:sp>
      <p:sp>
        <p:nvSpPr>
          <p:cNvPr id="4" name="Slide Number Placeholder 3"/>
          <p:cNvSpPr>
            <a:spLocks noGrp="1"/>
          </p:cNvSpPr>
          <p:nvPr>
            <p:ph type="sldNum" sz="quarter" idx="12"/>
          </p:nvPr>
        </p:nvSpPr>
        <p:spPr/>
        <p:txBody>
          <a:bodyPr/>
          <a:lstStyle/>
          <a:p>
            <a:fld id="{65DCBD69-296B-4D7C-AF62-9B588FC78772}" type="slidenum">
              <a:rPr lang="en-IN" smtClean="0"/>
            </a:fld>
            <a:endParaRPr lang="en-IN"/>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1180618" y="365125"/>
            <a:ext cx="10173182" cy="1128009"/>
          </a:xfrm>
        </p:spPr>
        <p:txBody>
          <a:bodyPr>
            <a:normAutofit fontScale="90000"/>
          </a:bodyPr>
          <a:lstStyle/>
          <a:p>
            <a:pPr algn="ctr"/>
            <a:r>
              <a:rPr lang="en-US" b="1" dirty="0">
                <a:latin typeface="Times New Roman" panose="02020603050405020304" pitchFamily="18" charset="0"/>
                <a:cs typeface="Times New Roman" panose="02020603050405020304" pitchFamily="18" charset="0"/>
              </a:rPr>
              <a:t>BLOCK DIAGRAM OR FLOW DIAGRAM</a:t>
            </a:r>
            <a:endParaRPr lang="en-US" b="1" dirty="0">
              <a:latin typeface="Times New Roman" panose="02020603050405020304" pitchFamily="18" charset="0"/>
              <a:cs typeface="Times New Roman" panose="02020603050405020304" pitchFamily="18" charset="0"/>
            </a:endParaRPr>
          </a:p>
        </p:txBody>
      </p:sp>
      <p:sp>
        <p:nvSpPr>
          <p:cNvPr id="13" name="Date Placeholder 12"/>
          <p:cNvSpPr>
            <a:spLocks noGrp="1"/>
          </p:cNvSpPr>
          <p:nvPr>
            <p:ph type="dt" sz="half" idx="10"/>
          </p:nvPr>
        </p:nvSpPr>
        <p:spPr/>
        <p:txBody>
          <a:bodyPr/>
          <a:lstStyle/>
          <a:p>
            <a:r>
              <a:rPr lang="en-US" dirty="0">
                <a:sym typeface="+mn-ea"/>
              </a:rPr>
              <a:t>05-12-2025</a:t>
            </a:r>
            <a:endParaRPr lang="en-IN" dirty="0"/>
          </a:p>
        </p:txBody>
      </p:sp>
      <p:sp>
        <p:nvSpPr>
          <p:cNvPr id="14" name="Footer Placeholder 13"/>
          <p:cNvSpPr>
            <a:spLocks noGrp="1"/>
          </p:cNvSpPr>
          <p:nvPr>
            <p:ph type="ftr" sz="quarter" idx="11"/>
          </p:nvPr>
        </p:nvSpPr>
        <p:spPr/>
        <p:txBody>
          <a:bodyPr/>
          <a:lstStyle/>
          <a:p>
            <a:r>
              <a:rPr lang="en-US" dirty="0"/>
              <a:t>Review No.  2       Batch No.   AB7       Department of CSE</a:t>
            </a:r>
            <a:endParaRPr lang="en-IN" dirty="0"/>
          </a:p>
        </p:txBody>
      </p:sp>
      <p:sp>
        <p:nvSpPr>
          <p:cNvPr id="15" name="Slide Number Placeholder 14"/>
          <p:cNvSpPr>
            <a:spLocks noGrp="1"/>
          </p:cNvSpPr>
          <p:nvPr>
            <p:ph type="sldNum" sz="quarter" idx="12"/>
          </p:nvPr>
        </p:nvSpPr>
        <p:spPr/>
        <p:txBody>
          <a:bodyPr/>
          <a:lstStyle/>
          <a:p>
            <a:fld id="{65DCBD69-296B-4D7C-AF62-9B588FC78772}" type="slidenum">
              <a:rPr lang="en-IN" smtClean="0"/>
            </a:fld>
            <a:endParaRPr lang="en-IN"/>
          </a:p>
        </p:txBody>
      </p:sp>
      <p:graphicFrame>
        <p:nvGraphicFramePr>
          <p:cNvPr id="2" name="Diagram 1"/>
          <p:cNvGraphicFramePr/>
          <p:nvPr/>
        </p:nvGraphicFramePr>
        <p:xfrm>
          <a:off x="2165683" y="1414462"/>
          <a:ext cx="7251033" cy="476977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1180618" y="365125"/>
            <a:ext cx="10173182" cy="1128009"/>
          </a:xfrm>
        </p:spPr>
        <p:txBody>
          <a:bodyPr/>
          <a:lstStyle/>
          <a:p>
            <a:pPr algn="ctr"/>
            <a:r>
              <a:rPr lang="en-US" b="1" dirty="0">
                <a:latin typeface="Times New Roman" panose="02020603050405020304" pitchFamily="18" charset="0"/>
                <a:cs typeface="Times New Roman" panose="02020603050405020304" pitchFamily="18" charset="0"/>
              </a:rPr>
              <a:t>METHODOLOGY</a:t>
            </a:r>
            <a:endParaRPr lang="en-US" b="1" dirty="0">
              <a:latin typeface="Times New Roman" panose="02020603050405020304" pitchFamily="18" charset="0"/>
              <a:cs typeface="Times New Roman" panose="02020603050405020304" pitchFamily="18" charset="0"/>
            </a:endParaRPr>
          </a:p>
        </p:txBody>
      </p:sp>
      <p:sp>
        <p:nvSpPr>
          <p:cNvPr id="9" name="Content Placeholder 8"/>
          <p:cNvSpPr>
            <a:spLocks noGrp="1"/>
          </p:cNvSpPr>
          <p:nvPr>
            <p:ph idx="1"/>
          </p:nvPr>
        </p:nvSpPr>
        <p:spPr>
          <a:xfrm>
            <a:off x="838200" y="1584960"/>
            <a:ext cx="7710170" cy="4110355"/>
          </a:xfrm>
        </p:spPr>
        <p:txBody>
          <a:bodyPr>
            <a:noAutofit/>
          </a:bodyPr>
          <a:lstStyle/>
          <a:p>
            <a:pPr algn="just"/>
            <a:r>
              <a:rPr lang="en-US" sz="1900" dirty="0"/>
              <a:t>Input crowd images are collected from the </a:t>
            </a:r>
            <a:r>
              <a:rPr lang="en-US" sz="1900" dirty="0" err="1"/>
              <a:t>ShanghaiTech</a:t>
            </a:r>
            <a:r>
              <a:rPr lang="en-US" sz="1900" dirty="0"/>
              <a:t> Part-A dataset.</a:t>
            </a:r>
            <a:endParaRPr lang="en-US" sz="1900" dirty="0"/>
          </a:p>
          <a:p>
            <a:pPr algn="just"/>
            <a:r>
              <a:rPr lang="en-US" sz="1900" dirty="0">
                <a:latin typeface="Times New Roman" panose="02020603050405020304" pitchFamily="18" charset="0"/>
                <a:cs typeface="Times New Roman" panose="02020603050405020304" pitchFamily="18" charset="0"/>
              </a:rPr>
              <a:t>Images are resized and normalized to ensure consistent input dimensions.</a:t>
            </a:r>
            <a:endParaRPr lang="en-US" sz="1900" dirty="0">
              <a:latin typeface="Times New Roman" panose="02020603050405020304" pitchFamily="18" charset="0"/>
              <a:cs typeface="Times New Roman" panose="02020603050405020304" pitchFamily="18" charset="0"/>
            </a:endParaRPr>
          </a:p>
          <a:p>
            <a:pPr algn="just"/>
            <a:r>
              <a:rPr lang="en-US" sz="1900" dirty="0">
                <a:latin typeface="Times New Roman" panose="02020603050405020304" pitchFamily="18" charset="0"/>
                <a:cs typeface="Times New Roman" panose="02020603050405020304" pitchFamily="18" charset="0"/>
              </a:rPr>
              <a:t>Ground truth density maps are generated from .mat files using Gaussian filters.</a:t>
            </a:r>
            <a:endParaRPr lang="en-US" sz="1900" dirty="0">
              <a:latin typeface="Times New Roman" panose="02020603050405020304" pitchFamily="18" charset="0"/>
              <a:cs typeface="Times New Roman" panose="02020603050405020304" pitchFamily="18" charset="0"/>
            </a:endParaRPr>
          </a:p>
          <a:p>
            <a:pPr algn="just"/>
            <a:r>
              <a:rPr lang="en-US" sz="1900" dirty="0">
                <a:latin typeface="Times New Roman" panose="02020603050405020304" pitchFamily="18" charset="0"/>
                <a:cs typeface="Times New Roman" panose="02020603050405020304" pitchFamily="18" charset="0"/>
              </a:rPr>
              <a:t>EfficientNet-B4 encoder extracts deep multi-scale features from the preprocessed images.</a:t>
            </a:r>
            <a:endParaRPr lang="en-US" sz="1900" dirty="0">
              <a:latin typeface="Times New Roman" panose="02020603050405020304" pitchFamily="18" charset="0"/>
              <a:cs typeface="Times New Roman" panose="02020603050405020304" pitchFamily="18" charset="0"/>
            </a:endParaRPr>
          </a:p>
          <a:p>
            <a:pPr algn="just"/>
            <a:r>
              <a:rPr lang="en-US" sz="1900" dirty="0">
                <a:latin typeface="Times New Roman" panose="02020603050405020304" pitchFamily="18" charset="0"/>
                <a:cs typeface="Times New Roman" panose="02020603050405020304" pitchFamily="18" charset="0"/>
              </a:rPr>
              <a:t>Shunting Inhibition module enhances crowd-related features and suppresses background noise.</a:t>
            </a:r>
            <a:endParaRPr lang="en-US" sz="1900" dirty="0">
              <a:latin typeface="Times New Roman" panose="02020603050405020304" pitchFamily="18" charset="0"/>
              <a:cs typeface="Times New Roman" panose="02020603050405020304" pitchFamily="18" charset="0"/>
            </a:endParaRPr>
          </a:p>
          <a:p>
            <a:pPr algn="just"/>
            <a:r>
              <a:rPr lang="en-US" sz="1900" dirty="0">
                <a:latin typeface="Times New Roman" panose="02020603050405020304" pitchFamily="18" charset="0"/>
                <a:cs typeface="Times New Roman" panose="02020603050405020304" pitchFamily="18" charset="0"/>
              </a:rPr>
              <a:t>Decoder network reconstructs the density map from extracted features.</a:t>
            </a:r>
            <a:endParaRPr lang="en-US" sz="1900" dirty="0">
              <a:latin typeface="Times New Roman" panose="02020603050405020304" pitchFamily="18" charset="0"/>
              <a:cs typeface="Times New Roman" panose="02020603050405020304" pitchFamily="18" charset="0"/>
            </a:endParaRPr>
          </a:p>
          <a:p>
            <a:pPr algn="just"/>
            <a:r>
              <a:rPr lang="en-US" sz="1900" dirty="0">
                <a:latin typeface="Times New Roman" panose="02020603050405020304" pitchFamily="18" charset="0"/>
                <a:cs typeface="Times New Roman" panose="02020603050405020304" pitchFamily="18" charset="0"/>
              </a:rPr>
              <a:t>Final crowd count is estimated by integrating the predicted density map values.</a:t>
            </a:r>
            <a:endParaRPr lang="en-US" sz="1900" dirty="0">
              <a:latin typeface="Times New Roman" panose="02020603050405020304" pitchFamily="18" charset="0"/>
              <a:cs typeface="Times New Roman" panose="02020603050405020304" pitchFamily="18" charset="0"/>
            </a:endParaRPr>
          </a:p>
          <a:p>
            <a:pPr algn="just"/>
            <a:endParaRPr lang="en-US" sz="1300" dirty="0">
              <a:latin typeface="Times New Roman" panose="02020603050405020304" pitchFamily="18" charset="0"/>
              <a:cs typeface="Times New Roman" panose="02020603050405020304" pitchFamily="18" charset="0"/>
            </a:endParaRPr>
          </a:p>
        </p:txBody>
      </p:sp>
      <p:sp>
        <p:nvSpPr>
          <p:cNvPr id="2" name="Date Placeholder 1"/>
          <p:cNvSpPr>
            <a:spLocks noGrp="1"/>
          </p:cNvSpPr>
          <p:nvPr>
            <p:ph type="dt" sz="half" idx="10"/>
          </p:nvPr>
        </p:nvSpPr>
        <p:spPr/>
        <p:txBody>
          <a:bodyPr/>
          <a:lstStyle/>
          <a:p>
            <a:r>
              <a:rPr lang="en-US" dirty="0">
                <a:sym typeface="+mn-ea"/>
              </a:rPr>
              <a:t>05-12-2025</a:t>
            </a:r>
            <a:endParaRPr lang="en-IN" dirty="0"/>
          </a:p>
        </p:txBody>
      </p:sp>
      <p:sp>
        <p:nvSpPr>
          <p:cNvPr id="3" name="Footer Placeholder 2"/>
          <p:cNvSpPr>
            <a:spLocks noGrp="1"/>
          </p:cNvSpPr>
          <p:nvPr>
            <p:ph type="ftr" sz="quarter" idx="11"/>
          </p:nvPr>
        </p:nvSpPr>
        <p:spPr/>
        <p:txBody>
          <a:bodyPr/>
          <a:lstStyle/>
          <a:p>
            <a:r>
              <a:rPr lang="en-US" dirty="0"/>
              <a:t>Review No.  2       Batch No.   AB7       Department of CSE</a:t>
            </a:r>
            <a:endParaRPr lang="en-IN" dirty="0"/>
          </a:p>
        </p:txBody>
      </p:sp>
      <p:sp>
        <p:nvSpPr>
          <p:cNvPr id="4" name="Slide Number Placeholder 3"/>
          <p:cNvSpPr>
            <a:spLocks noGrp="1"/>
          </p:cNvSpPr>
          <p:nvPr>
            <p:ph type="sldNum" sz="quarter" idx="12"/>
          </p:nvPr>
        </p:nvSpPr>
        <p:spPr/>
        <p:txBody>
          <a:bodyPr/>
          <a:lstStyle/>
          <a:p>
            <a:fld id="{65DCBD69-296B-4D7C-AF62-9B588FC78772}" type="slidenum">
              <a:rPr lang="en-IN" smtClean="0"/>
            </a:fld>
            <a:endParaRPr lang="en-IN"/>
          </a:p>
        </p:txBody>
      </p:sp>
      <p:sp>
        <p:nvSpPr>
          <p:cNvPr id="7" name="Text Box 6"/>
          <p:cNvSpPr txBox="1"/>
          <p:nvPr/>
        </p:nvSpPr>
        <p:spPr>
          <a:xfrm>
            <a:off x="8153400" y="1271905"/>
            <a:ext cx="3406775" cy="4275455"/>
          </a:xfrm>
          <a:prstGeom prst="rect">
            <a:avLst/>
          </a:prstGeom>
          <a:noFill/>
        </p:spPr>
        <p:txBody>
          <a:bodyPr wrap="square" rtlCol="0">
            <a:noAutofit/>
          </a:bodyPr>
          <a:lstStyle/>
          <a:p>
            <a:endParaRPr lang="en-US"/>
          </a:p>
        </p:txBody>
      </p:sp>
      <p:pic>
        <p:nvPicPr>
          <p:cNvPr id="10" name="Picture 9" descr="ChatGPT Image Dec 5, 2025, 10_57_15 AM"/>
          <p:cNvPicPr>
            <a:picLocks noChangeAspect="1"/>
          </p:cNvPicPr>
          <p:nvPr/>
        </p:nvPicPr>
        <p:blipFill>
          <a:blip r:embed="rId1"/>
          <a:stretch>
            <a:fillRect/>
          </a:stretch>
        </p:blipFill>
        <p:spPr>
          <a:xfrm>
            <a:off x="8668385" y="1271905"/>
            <a:ext cx="3441065" cy="472694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pPr algn="ctr"/>
            <a:r>
              <a:rPr lang="en-US" altLang="en-US" b="1"/>
              <a:t>SINet Block – Working</a:t>
            </a:r>
            <a:endParaRPr lang="en-US" altLang="en-US" b="1"/>
          </a:p>
        </p:txBody>
      </p:sp>
      <p:pic>
        <p:nvPicPr>
          <p:cNvPr id="7" name="Content Placeholder 6"/>
          <p:cNvPicPr>
            <a:picLocks noChangeAspect="1"/>
          </p:cNvPicPr>
          <p:nvPr>
            <p:ph idx="1"/>
          </p:nvPr>
        </p:nvPicPr>
        <p:blipFill>
          <a:blip r:embed="rId1"/>
          <a:stretch>
            <a:fillRect/>
          </a:stretch>
        </p:blipFill>
        <p:spPr>
          <a:xfrm>
            <a:off x="1120775" y="2141855"/>
            <a:ext cx="3855720" cy="3699510"/>
          </a:xfrm>
          <a:prstGeom prst="rect">
            <a:avLst/>
          </a:prstGeom>
        </p:spPr>
      </p:pic>
      <p:sp>
        <p:nvSpPr>
          <p:cNvPr id="4" name="Date Placeholder 3"/>
          <p:cNvSpPr>
            <a:spLocks noGrp="1"/>
          </p:cNvSpPr>
          <p:nvPr>
            <p:ph type="dt" sz="half" idx="10"/>
          </p:nvPr>
        </p:nvSpPr>
        <p:spPr/>
        <p:txBody>
          <a:bodyPr/>
          <a:p>
            <a:fld id="{35E7A069-8CF8-43D5-890A-A44A98E25D4C}" type="datetime1">
              <a:rPr lang="en-IN" smtClean="0"/>
            </a:fld>
            <a:endParaRPr lang="en-IN"/>
          </a:p>
        </p:txBody>
      </p:sp>
      <p:sp>
        <p:nvSpPr>
          <p:cNvPr id="5" name="Footer Placeholder 4"/>
          <p:cNvSpPr>
            <a:spLocks noGrp="1"/>
          </p:cNvSpPr>
          <p:nvPr>
            <p:ph type="ftr" sz="quarter" idx="11"/>
          </p:nvPr>
        </p:nvSpPr>
        <p:spPr/>
        <p:txBody>
          <a:bodyPr/>
          <a:p>
            <a:r>
              <a:rPr lang="en-US" dirty="0"/>
              <a:t>Review No.  3       Batch No.   AB7       Department of CSE</a:t>
            </a:r>
            <a:endParaRPr lang="en-IN" dirty="0"/>
          </a:p>
        </p:txBody>
      </p:sp>
      <p:sp>
        <p:nvSpPr>
          <p:cNvPr id="6" name="Slide Number Placeholder 5"/>
          <p:cNvSpPr>
            <a:spLocks noGrp="1"/>
          </p:cNvSpPr>
          <p:nvPr>
            <p:ph type="sldNum" sz="quarter" idx="12"/>
          </p:nvPr>
        </p:nvSpPr>
        <p:spPr/>
        <p:txBody>
          <a:bodyPr/>
          <a:p>
            <a:fld id="{65DCBD69-296B-4D7C-AF62-9B588FC78772}" type="slidenum">
              <a:rPr lang="en-IN" smtClean="0"/>
            </a:fld>
            <a:endParaRPr lang="en-IN"/>
          </a:p>
        </p:txBody>
      </p:sp>
      <p:sp>
        <p:nvSpPr>
          <p:cNvPr id="8" name="Text Box 7"/>
          <p:cNvSpPr txBox="1"/>
          <p:nvPr/>
        </p:nvSpPr>
        <p:spPr>
          <a:xfrm>
            <a:off x="5675630" y="2141855"/>
            <a:ext cx="5188585" cy="3778250"/>
          </a:xfrm>
          <a:prstGeom prst="rect">
            <a:avLst/>
          </a:prstGeom>
          <a:noFill/>
        </p:spPr>
        <p:txBody>
          <a:bodyPr wrap="square" rtlCol="0">
            <a:noAutofit/>
          </a:bodyPr>
          <a:p>
            <a:pPr marL="285750" indent="-285750">
              <a:buFont typeface="Arial" panose="020B0604020202020204" pitchFamily="34" charset="0"/>
              <a:buChar char="•"/>
            </a:pPr>
            <a:r>
              <a:rPr lang="en-US" altLang="en-US" sz="1500"/>
              <a:t>Input image is given to the network</a:t>
            </a:r>
            <a:endParaRPr lang="en-US" altLang="en-US" sz="1500"/>
          </a:p>
          <a:p>
            <a:pPr marL="285750" indent="-285750">
              <a:buFont typeface="Arial" panose="020B0604020202020204" pitchFamily="34" charset="0"/>
              <a:buChar char="•"/>
            </a:pPr>
            <a:endParaRPr lang="en-US" altLang="en-US" sz="1500"/>
          </a:p>
          <a:p>
            <a:pPr marL="285750" indent="-285750">
              <a:buFont typeface="Arial" panose="020B0604020202020204" pitchFamily="34" charset="0"/>
              <a:buChar char="•"/>
            </a:pPr>
            <a:r>
              <a:rPr lang="en-US" altLang="en-US" sz="1500"/>
              <a:t>Multiple convolution layers are applied with different kernel sizes</a:t>
            </a:r>
            <a:endParaRPr lang="en-US" altLang="en-US" sz="1500"/>
          </a:p>
          <a:p>
            <a:pPr marL="285750" indent="-285750">
              <a:buFont typeface="Arial" panose="020B0604020202020204" pitchFamily="34" charset="0"/>
              <a:buChar char="•"/>
            </a:pPr>
            <a:endParaRPr lang="en-US" altLang="en-US" sz="1500"/>
          </a:p>
          <a:p>
            <a:pPr marL="285750" indent="-285750">
              <a:buFont typeface="Arial" panose="020B0604020202020204" pitchFamily="34" charset="0"/>
              <a:buChar char="•"/>
            </a:pPr>
            <a:r>
              <a:rPr lang="en-US" altLang="en-US" sz="1500"/>
              <a:t>3×3, 5×5, and 7×7 filters capture features at different scales</a:t>
            </a:r>
            <a:endParaRPr lang="en-US" altLang="en-US" sz="1500"/>
          </a:p>
          <a:p>
            <a:pPr marL="285750" indent="-285750">
              <a:buFont typeface="Arial" panose="020B0604020202020204" pitchFamily="34" charset="0"/>
              <a:buChar char="•"/>
            </a:pPr>
            <a:endParaRPr lang="en-US" altLang="en-US" sz="1500"/>
          </a:p>
          <a:p>
            <a:pPr marL="285750" indent="-285750">
              <a:buFont typeface="Arial" panose="020B0604020202020204" pitchFamily="34" charset="0"/>
              <a:buChar char="•"/>
            </a:pPr>
            <a:r>
              <a:rPr lang="en-US" altLang="en-US" sz="1500"/>
              <a:t>Features from all layers are combined together</a:t>
            </a:r>
            <a:endParaRPr lang="en-US" altLang="en-US" sz="1500"/>
          </a:p>
          <a:p>
            <a:pPr marL="285750" indent="-285750">
              <a:buFont typeface="Arial" panose="020B0604020202020204" pitchFamily="34" charset="0"/>
              <a:buChar char="•"/>
            </a:pPr>
            <a:endParaRPr lang="en-US" altLang="en-US" sz="1500"/>
          </a:p>
          <a:p>
            <a:pPr marL="285750" indent="-285750">
              <a:buFont typeface="Arial" panose="020B0604020202020204" pitchFamily="34" charset="0"/>
              <a:buChar char="•"/>
            </a:pPr>
            <a:r>
              <a:rPr lang="en-US" altLang="en-US" sz="1500"/>
              <a:t>1×1 convolution reduces feature size</a:t>
            </a:r>
            <a:endParaRPr lang="en-US" altLang="en-US" sz="1500"/>
          </a:p>
          <a:p>
            <a:pPr marL="285750" indent="-285750">
              <a:buFont typeface="Arial" panose="020B0604020202020204" pitchFamily="34" charset="0"/>
              <a:buChar char="•"/>
            </a:pPr>
            <a:endParaRPr lang="en-US" altLang="en-US" sz="1500"/>
          </a:p>
          <a:p>
            <a:pPr marL="285750" indent="-285750">
              <a:buFont typeface="Arial" panose="020B0604020202020204" pitchFamily="34" charset="0"/>
              <a:buChar char="•"/>
            </a:pPr>
            <a:r>
              <a:rPr lang="en-US" altLang="en-US" sz="1500"/>
              <a:t>Batch Normalization and ReLU improve learning</a:t>
            </a:r>
            <a:endParaRPr lang="en-US" altLang="en-US" sz="1500"/>
          </a:p>
          <a:p>
            <a:pPr marL="285750" indent="-285750">
              <a:buFont typeface="Arial" panose="020B0604020202020204" pitchFamily="34" charset="0"/>
              <a:buChar char="•"/>
            </a:pPr>
            <a:endParaRPr lang="en-US" altLang="en-US" sz="1500"/>
          </a:p>
          <a:p>
            <a:pPr marL="285750" indent="-285750">
              <a:buFont typeface="Arial" panose="020B0604020202020204" pitchFamily="34" charset="0"/>
              <a:buChar char="•"/>
            </a:pPr>
            <a:r>
              <a:rPr lang="en-US" altLang="en-US" sz="1500"/>
              <a:t>Max-pooling reduces spatial size</a:t>
            </a:r>
            <a:endParaRPr lang="en-US" altLang="en-US" sz="1500"/>
          </a:p>
          <a:p>
            <a:pPr marL="285750" indent="-285750">
              <a:buFont typeface="Arial" panose="020B0604020202020204" pitchFamily="34" charset="0"/>
              <a:buChar char="•"/>
            </a:pPr>
            <a:endParaRPr lang="en-US" altLang="en-US" sz="1500"/>
          </a:p>
          <a:p>
            <a:pPr marL="285750" indent="-285750">
              <a:buFont typeface="Arial" panose="020B0604020202020204" pitchFamily="34" charset="0"/>
              <a:buChar char="•"/>
            </a:pPr>
            <a:r>
              <a:rPr lang="en-US" altLang="en-US" sz="1500"/>
              <a:t>Output features are passed to the next stage</a:t>
            </a:r>
            <a:endParaRPr lang="en-US" altLang="en-US" sz="150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pPr algn="ctr"/>
            <a:r>
              <a:rPr lang="en-US" altLang="en-US" b="1"/>
              <a:t>Before and After Preprocessing</a:t>
            </a:r>
            <a:endParaRPr lang="en-US" altLang="en-US" b="1"/>
          </a:p>
        </p:txBody>
      </p:sp>
      <p:pic>
        <p:nvPicPr>
          <p:cNvPr id="7" name="Content Placeholder 6"/>
          <p:cNvPicPr>
            <a:picLocks noChangeAspect="1"/>
          </p:cNvPicPr>
          <p:nvPr>
            <p:ph idx="1"/>
          </p:nvPr>
        </p:nvPicPr>
        <p:blipFill>
          <a:blip r:embed="rId1"/>
          <a:stretch>
            <a:fillRect/>
          </a:stretch>
        </p:blipFill>
        <p:spPr>
          <a:xfrm>
            <a:off x="902335" y="1807845"/>
            <a:ext cx="5304155" cy="3707130"/>
          </a:xfrm>
          <a:prstGeom prst="rect">
            <a:avLst/>
          </a:prstGeom>
        </p:spPr>
      </p:pic>
      <p:sp>
        <p:nvSpPr>
          <p:cNvPr id="4" name="Date Placeholder 3"/>
          <p:cNvSpPr>
            <a:spLocks noGrp="1"/>
          </p:cNvSpPr>
          <p:nvPr>
            <p:ph type="dt" sz="half" idx="10"/>
          </p:nvPr>
        </p:nvSpPr>
        <p:spPr/>
        <p:txBody>
          <a:bodyPr/>
          <a:p>
            <a:fld id="{35E7A069-8CF8-43D5-890A-A44A98E25D4C}" type="datetime1">
              <a:rPr lang="en-IN" smtClean="0"/>
            </a:fld>
            <a:endParaRPr lang="en-IN"/>
          </a:p>
        </p:txBody>
      </p:sp>
      <p:sp>
        <p:nvSpPr>
          <p:cNvPr id="5" name="Footer Placeholder 4"/>
          <p:cNvSpPr>
            <a:spLocks noGrp="1"/>
          </p:cNvSpPr>
          <p:nvPr>
            <p:ph type="ftr" sz="quarter" idx="11"/>
          </p:nvPr>
        </p:nvSpPr>
        <p:spPr/>
        <p:txBody>
          <a:bodyPr/>
          <a:p>
            <a:r>
              <a:rPr lang="en-US" dirty="0"/>
              <a:t>Review No.  3       Batch No.   AB7       Department of CSE</a:t>
            </a:r>
            <a:endParaRPr lang="en-IN" dirty="0"/>
          </a:p>
        </p:txBody>
      </p:sp>
      <p:sp>
        <p:nvSpPr>
          <p:cNvPr id="6" name="Slide Number Placeholder 5"/>
          <p:cNvSpPr>
            <a:spLocks noGrp="1"/>
          </p:cNvSpPr>
          <p:nvPr>
            <p:ph type="sldNum" sz="quarter" idx="12"/>
          </p:nvPr>
        </p:nvSpPr>
        <p:spPr/>
        <p:txBody>
          <a:bodyPr/>
          <a:p>
            <a:fld id="{65DCBD69-296B-4D7C-AF62-9B588FC78772}" type="slidenum">
              <a:rPr lang="en-IN" smtClean="0"/>
            </a:fld>
            <a:endParaRPr lang="en-IN"/>
          </a:p>
        </p:txBody>
      </p:sp>
      <p:sp>
        <p:nvSpPr>
          <p:cNvPr id="8" name="Text Box 7"/>
          <p:cNvSpPr txBox="1"/>
          <p:nvPr/>
        </p:nvSpPr>
        <p:spPr>
          <a:xfrm>
            <a:off x="6927850" y="1893570"/>
            <a:ext cx="4426585" cy="3896995"/>
          </a:xfrm>
          <a:prstGeom prst="rect">
            <a:avLst/>
          </a:prstGeom>
          <a:noFill/>
        </p:spPr>
        <p:txBody>
          <a:bodyPr wrap="square" rtlCol="0">
            <a:noAutofit/>
          </a:bodyPr>
          <a:p>
            <a:r>
              <a:rPr lang="en-US" altLang="en-US" sz="1400" b="1"/>
              <a:t>Image &amp; Density Map Preprocessing</a:t>
            </a:r>
            <a:endParaRPr lang="en-US" altLang="en-US" sz="1400" b="1"/>
          </a:p>
          <a:p>
            <a:endParaRPr lang="en-US" altLang="en-US" sz="1400"/>
          </a:p>
          <a:p>
            <a:pPr marL="285750" indent="-285750">
              <a:buFont typeface="Arial" panose="020B0604020202020204" pitchFamily="34" charset="0"/>
              <a:buChar char="•"/>
            </a:pPr>
            <a:r>
              <a:rPr lang="en-US" altLang="en-US" sz="1400"/>
              <a:t>The top images show the original input image and density map</a:t>
            </a:r>
            <a:endParaRPr lang="en-US" altLang="en-US" sz="1400"/>
          </a:p>
          <a:p>
            <a:pPr marL="285750" indent="-285750">
              <a:buFont typeface="Arial" panose="020B0604020202020204" pitchFamily="34" charset="0"/>
              <a:buChar char="•"/>
            </a:pPr>
            <a:endParaRPr lang="en-US" altLang="en-US" sz="1400"/>
          </a:p>
          <a:p>
            <a:pPr marL="285750" indent="-285750">
              <a:buFont typeface="Arial" panose="020B0604020202020204" pitchFamily="34" charset="0"/>
              <a:buChar char="•"/>
            </a:pPr>
            <a:r>
              <a:rPr lang="en-US" altLang="en-US" sz="1400"/>
              <a:t>The bottom images show the image and density map after preprocessing</a:t>
            </a:r>
            <a:endParaRPr lang="en-US" altLang="en-US" sz="1400"/>
          </a:p>
          <a:p>
            <a:pPr marL="285750" indent="-285750">
              <a:buFont typeface="Arial" panose="020B0604020202020204" pitchFamily="34" charset="0"/>
              <a:buChar char="•"/>
            </a:pPr>
            <a:endParaRPr lang="en-US" altLang="en-US" sz="1400"/>
          </a:p>
          <a:p>
            <a:pPr marL="285750" indent="-285750">
              <a:buFont typeface="Arial" panose="020B0604020202020204" pitchFamily="34" charset="0"/>
              <a:buChar char="•"/>
            </a:pPr>
            <a:r>
              <a:rPr lang="en-US" altLang="en-US" sz="1400"/>
              <a:t>Images are resized to a fixed size for model input</a:t>
            </a:r>
            <a:endParaRPr lang="en-US" altLang="en-US" sz="1400"/>
          </a:p>
          <a:p>
            <a:pPr marL="285750" indent="-285750">
              <a:buFont typeface="Arial" panose="020B0604020202020204" pitchFamily="34" charset="0"/>
              <a:buChar char="•"/>
            </a:pPr>
            <a:endParaRPr lang="en-US" altLang="en-US" sz="1400"/>
          </a:p>
          <a:p>
            <a:pPr marL="285750" indent="-285750">
              <a:buFont typeface="Arial" panose="020B0604020202020204" pitchFamily="34" charset="0"/>
              <a:buChar char="•"/>
            </a:pPr>
            <a:r>
              <a:rPr lang="en-US" altLang="en-US" sz="1400"/>
              <a:t>Density maps are resized to match the image size</a:t>
            </a:r>
            <a:endParaRPr lang="en-US" altLang="en-US" sz="1400"/>
          </a:p>
          <a:p>
            <a:pPr marL="285750" indent="-285750">
              <a:buFont typeface="Arial" panose="020B0604020202020204" pitchFamily="34" charset="0"/>
              <a:buChar char="•"/>
            </a:pPr>
            <a:endParaRPr lang="en-US" altLang="en-US" sz="1400"/>
          </a:p>
          <a:p>
            <a:pPr marL="285750" indent="-285750">
              <a:buFont typeface="Arial" panose="020B0604020202020204" pitchFamily="34" charset="0"/>
              <a:buChar char="•"/>
            </a:pPr>
            <a:r>
              <a:rPr lang="en-US" altLang="en-US" sz="1400"/>
              <a:t>Preprocessing removes noise and improves clarity</a:t>
            </a:r>
            <a:endParaRPr lang="en-US" altLang="en-US" sz="1400"/>
          </a:p>
          <a:p>
            <a:pPr marL="285750" indent="-285750">
              <a:buFont typeface="Arial" panose="020B0604020202020204" pitchFamily="34" charset="0"/>
              <a:buChar char="•"/>
            </a:pPr>
            <a:endParaRPr lang="en-US" altLang="en-US" sz="1400"/>
          </a:p>
          <a:p>
            <a:pPr marL="285750" indent="-285750">
              <a:buFont typeface="Arial" panose="020B0604020202020204" pitchFamily="34" charset="0"/>
              <a:buChar char="•"/>
            </a:pPr>
            <a:r>
              <a:rPr lang="en-US" altLang="en-US" sz="1400"/>
              <a:t>Crowd regions become more clear after preprocessing</a:t>
            </a:r>
            <a:endParaRPr lang="en-US" altLang="en-US" sz="1400"/>
          </a:p>
          <a:p>
            <a:pPr marL="285750" indent="-285750">
              <a:buFont typeface="Arial" panose="020B0604020202020204" pitchFamily="34" charset="0"/>
              <a:buChar char="•"/>
            </a:pPr>
            <a:endParaRPr lang="en-US" altLang="en-US" sz="1400"/>
          </a:p>
          <a:p>
            <a:pPr marL="285750" indent="-285750">
              <a:buFont typeface="Arial" panose="020B0604020202020204" pitchFamily="34" charset="0"/>
              <a:buChar char="•"/>
            </a:pPr>
            <a:r>
              <a:rPr lang="en-US" altLang="en-US" sz="1400"/>
              <a:t>This helps the model learn better and give accurate results</a:t>
            </a:r>
            <a:endParaRPr lang="en-US" altLang="en-US" sz="140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1180618" y="365125"/>
            <a:ext cx="10173182" cy="1128009"/>
          </a:xfrm>
        </p:spPr>
        <p:txBody>
          <a:bodyPr/>
          <a:lstStyle/>
          <a:p>
            <a:pPr algn="ctr"/>
            <a:r>
              <a:rPr lang="en-US" b="1" dirty="0">
                <a:latin typeface="Times New Roman" panose="02020603050405020304" pitchFamily="18" charset="0"/>
                <a:cs typeface="Times New Roman" panose="02020603050405020304" pitchFamily="18" charset="0"/>
              </a:rPr>
              <a:t>IMPLEMENTATION</a:t>
            </a:r>
            <a:endParaRPr lang="en-US" b="1" dirty="0">
              <a:latin typeface="Times New Roman" panose="02020603050405020304" pitchFamily="18" charset="0"/>
              <a:cs typeface="Times New Roman" panose="02020603050405020304" pitchFamily="18" charset="0"/>
            </a:endParaRPr>
          </a:p>
        </p:txBody>
      </p:sp>
      <p:sp>
        <p:nvSpPr>
          <p:cNvPr id="9" name="Content Placeholder 8"/>
          <p:cNvSpPr>
            <a:spLocks noGrp="1"/>
          </p:cNvSpPr>
          <p:nvPr>
            <p:ph idx="1"/>
          </p:nvPr>
        </p:nvSpPr>
        <p:spPr/>
        <p:txBody>
          <a:bodyPr>
            <a:normAutofit/>
          </a:bodyPr>
          <a:lstStyle/>
          <a:p>
            <a:pPr marL="0" indent="0">
              <a:buFont typeface="Wingdings" panose="05000000000000000000" charset="0"/>
              <a:buNone/>
            </a:pPr>
            <a:r>
              <a:rPr lang="en-US" sz="2600" b="1" dirty="0">
                <a:latin typeface="Times New Roman" panose="02020603050405020304" pitchFamily="18" charset="0"/>
                <a:cs typeface="Times New Roman" panose="02020603050405020304" pitchFamily="18" charset="0"/>
              </a:rPr>
              <a:t>Hardware Specifications: </a:t>
            </a:r>
            <a:endParaRPr lang="en-US" sz="2600" b="1" dirty="0">
              <a:latin typeface="Times New Roman" panose="02020603050405020304" pitchFamily="18" charset="0"/>
              <a:cs typeface="Times New Roman" panose="02020603050405020304" pitchFamily="18" charset="0"/>
            </a:endParaRPr>
          </a:p>
          <a:p>
            <a:pPr lvl="1"/>
            <a:r>
              <a:rPr lang="en-IN" sz="2000" b="1" dirty="0">
                <a:latin typeface="Times New Roman" panose="02020603050405020304" pitchFamily="18" charset="0"/>
                <a:cs typeface="Times New Roman" panose="02020603050405020304" pitchFamily="18" charset="0"/>
              </a:rPr>
              <a:t>Processor : </a:t>
            </a:r>
            <a:r>
              <a:rPr lang="en-IN" sz="2000" dirty="0">
                <a:latin typeface="Times New Roman" panose="02020603050405020304" pitchFamily="18" charset="0"/>
                <a:cs typeface="Times New Roman" panose="02020603050405020304" pitchFamily="18" charset="0"/>
              </a:rPr>
              <a:t>Intel Core i7Gen or </a:t>
            </a:r>
            <a:r>
              <a:rPr lang="en-US" sz="2000" dirty="0">
                <a:latin typeface="Times New Roman" panose="02020603050405020304" pitchFamily="18" charset="0"/>
                <a:cs typeface="Times New Roman" panose="02020603050405020304" pitchFamily="18" charset="0"/>
              </a:rPr>
              <a:t>above</a:t>
            </a:r>
            <a:endParaRPr lang="en-IN" sz="2000" dirty="0">
              <a:latin typeface="Times New Roman" panose="02020603050405020304" pitchFamily="18" charset="0"/>
              <a:cs typeface="Times New Roman" panose="02020603050405020304" pitchFamily="18" charset="0"/>
            </a:endParaRPr>
          </a:p>
          <a:p>
            <a:pPr lvl="1"/>
            <a:r>
              <a:rPr lang="en-IN" sz="2000" b="1" dirty="0">
                <a:latin typeface="Times New Roman" panose="02020603050405020304" pitchFamily="18" charset="0"/>
                <a:cs typeface="Times New Roman" panose="02020603050405020304" pitchFamily="18" charset="0"/>
              </a:rPr>
              <a:t>RAM : </a:t>
            </a:r>
            <a:r>
              <a:rPr lang="en-IN" sz="2000" dirty="0">
                <a:latin typeface="Times New Roman" panose="02020603050405020304" pitchFamily="18" charset="0"/>
                <a:cs typeface="Times New Roman" panose="02020603050405020304" pitchFamily="18" charset="0"/>
              </a:rPr>
              <a:t>8GB (4 GB usable) </a:t>
            </a:r>
            <a:endParaRPr lang="en-IN" sz="2000" dirty="0">
              <a:latin typeface="Times New Roman" panose="02020603050405020304" pitchFamily="18" charset="0"/>
              <a:cs typeface="Times New Roman" panose="02020603050405020304" pitchFamily="18" charset="0"/>
            </a:endParaRPr>
          </a:p>
          <a:p>
            <a:pPr lvl="1"/>
            <a:r>
              <a:rPr lang="en-IN" sz="2000" b="1" dirty="0">
                <a:latin typeface="Times New Roman" panose="02020603050405020304" pitchFamily="18" charset="0"/>
                <a:cs typeface="Times New Roman" panose="02020603050405020304" pitchFamily="18" charset="0"/>
              </a:rPr>
              <a:t>System Type : </a:t>
            </a:r>
            <a:r>
              <a:rPr lang="en-IN" sz="2000" dirty="0">
                <a:latin typeface="Times New Roman" panose="02020603050405020304" pitchFamily="18" charset="0"/>
                <a:cs typeface="Times New Roman" panose="02020603050405020304" pitchFamily="18" charset="0"/>
              </a:rPr>
              <a:t>64-bit operating system</a:t>
            </a:r>
            <a:endParaRPr lang="en-US" sz="1600" b="1" dirty="0">
              <a:latin typeface="Times New Roman" panose="02020603050405020304" pitchFamily="18" charset="0"/>
              <a:cs typeface="Times New Roman" panose="02020603050405020304" pitchFamily="18" charset="0"/>
            </a:endParaRPr>
          </a:p>
          <a:p>
            <a:pPr lvl="1"/>
            <a:endParaRPr lang="en-US" sz="2600" b="1" dirty="0">
              <a:latin typeface="Times New Roman" panose="02020603050405020304" pitchFamily="18" charset="0"/>
              <a:cs typeface="Times New Roman" panose="02020603050405020304" pitchFamily="18" charset="0"/>
            </a:endParaRPr>
          </a:p>
          <a:p>
            <a:pPr marL="0" indent="0">
              <a:buFont typeface="Wingdings" panose="05000000000000000000" charset="0"/>
              <a:buNone/>
            </a:pPr>
            <a:r>
              <a:rPr lang="en-US" sz="2600" b="1" dirty="0">
                <a:latin typeface="Times New Roman" panose="02020603050405020304" pitchFamily="18" charset="0"/>
                <a:cs typeface="Times New Roman" panose="02020603050405020304" pitchFamily="18" charset="0"/>
              </a:rPr>
              <a:t>Software</a:t>
            </a:r>
            <a:r>
              <a:rPr lang="en-IN" altLang="en-US" sz="2600" b="1" dirty="0">
                <a:latin typeface="Times New Roman" panose="02020603050405020304" pitchFamily="18" charset="0"/>
                <a:cs typeface="Times New Roman" panose="02020603050405020304" pitchFamily="18" charset="0"/>
              </a:rPr>
              <a:t> </a:t>
            </a:r>
            <a:r>
              <a:rPr lang="en-US" sz="2600" b="1" dirty="0">
                <a:latin typeface="Times New Roman" panose="02020603050405020304" pitchFamily="18" charset="0"/>
                <a:cs typeface="Times New Roman" panose="02020603050405020304" pitchFamily="18" charset="0"/>
                <a:sym typeface="+mn-ea"/>
              </a:rPr>
              <a:t>Specifications</a:t>
            </a:r>
            <a:r>
              <a:rPr lang="en-US" sz="2600" b="1" dirty="0">
                <a:latin typeface="Times New Roman" panose="02020603050405020304" pitchFamily="18" charset="0"/>
                <a:cs typeface="Times New Roman" panose="02020603050405020304" pitchFamily="18" charset="0"/>
              </a:rPr>
              <a:t>:</a:t>
            </a:r>
            <a:endParaRPr lang="en-US" sz="2600" dirty="0">
              <a:latin typeface="Times New Roman" panose="02020603050405020304" pitchFamily="18" charset="0"/>
              <a:cs typeface="Times New Roman" panose="02020603050405020304" pitchFamily="18" charset="0"/>
            </a:endParaRPr>
          </a:p>
          <a:p>
            <a:pPr lvl="1"/>
            <a:r>
              <a:rPr lang="en-US" sz="2000" b="1" dirty="0">
                <a:latin typeface="Times New Roman" panose="02020603050405020304" pitchFamily="18" charset="0"/>
                <a:cs typeface="Times New Roman" panose="02020603050405020304" pitchFamily="18" charset="0"/>
              </a:rPr>
              <a:t>Operating System  :  </a:t>
            </a:r>
            <a:r>
              <a:rPr lang="en-US" sz="2000" dirty="0">
                <a:latin typeface="Times New Roman" panose="02020603050405020304" pitchFamily="18" charset="0"/>
                <a:cs typeface="Times New Roman" panose="02020603050405020304" pitchFamily="18" charset="0"/>
              </a:rPr>
              <a:t>Windows 11 or above</a:t>
            </a:r>
            <a:endParaRPr lang="en-US" sz="2000" dirty="0">
              <a:latin typeface="Times New Roman" panose="02020603050405020304" pitchFamily="18" charset="0"/>
              <a:cs typeface="Times New Roman" panose="02020603050405020304" pitchFamily="18" charset="0"/>
            </a:endParaRPr>
          </a:p>
          <a:p>
            <a:pPr lvl="1"/>
            <a:r>
              <a:rPr lang="en-US" sz="2000" b="1" dirty="0">
                <a:latin typeface="Times New Roman" panose="02020603050405020304" pitchFamily="18" charset="0"/>
                <a:cs typeface="Times New Roman" panose="02020603050405020304" pitchFamily="18" charset="0"/>
              </a:rPr>
              <a:t>Coding Language : </a:t>
            </a:r>
            <a:r>
              <a:rPr lang="en-US" sz="2000" dirty="0">
                <a:latin typeface="Times New Roman" panose="02020603050405020304" pitchFamily="18" charset="0"/>
                <a:cs typeface="Times New Roman" panose="02020603050405020304" pitchFamily="18" charset="0"/>
              </a:rPr>
              <a:t>Python </a:t>
            </a:r>
            <a:endParaRPr lang="en-US" sz="2000" dirty="0">
              <a:latin typeface="Times New Roman" panose="02020603050405020304" pitchFamily="18" charset="0"/>
              <a:cs typeface="Times New Roman" panose="02020603050405020304" pitchFamily="18" charset="0"/>
            </a:endParaRPr>
          </a:p>
          <a:p>
            <a:pPr lvl="1"/>
            <a:r>
              <a:rPr lang="en-US" sz="2000" b="1" dirty="0">
                <a:latin typeface="Times New Roman" panose="02020603050405020304" pitchFamily="18" charset="0"/>
                <a:cs typeface="Times New Roman" panose="02020603050405020304" pitchFamily="18" charset="0"/>
              </a:rPr>
              <a:t>Python Distribution: </a:t>
            </a:r>
            <a:r>
              <a:rPr lang="en-US" sz="2000" dirty="0">
                <a:latin typeface="Times New Roman" panose="02020603050405020304" pitchFamily="18" charset="0"/>
                <a:cs typeface="Times New Roman" panose="02020603050405020304" pitchFamily="18" charset="0"/>
              </a:rPr>
              <a:t>Google COLAB </a:t>
            </a:r>
            <a:endParaRPr lang="en-US" sz="2000" dirty="0">
              <a:latin typeface="Times New Roman" panose="02020603050405020304" pitchFamily="18" charset="0"/>
              <a:cs typeface="Times New Roman" panose="02020603050405020304" pitchFamily="18" charset="0"/>
            </a:endParaRPr>
          </a:p>
          <a:p>
            <a:pPr marL="457200" lvl="1" indent="0">
              <a:buNone/>
            </a:pPr>
            <a:endParaRPr lang="en-US" sz="2000" dirty="0">
              <a:latin typeface="Times New Roman" panose="02020603050405020304" pitchFamily="18" charset="0"/>
              <a:cs typeface="Times New Roman" panose="02020603050405020304" pitchFamily="18" charset="0"/>
            </a:endParaRPr>
          </a:p>
        </p:txBody>
      </p:sp>
      <p:sp>
        <p:nvSpPr>
          <p:cNvPr id="2" name="Date Placeholder 1"/>
          <p:cNvSpPr>
            <a:spLocks noGrp="1"/>
          </p:cNvSpPr>
          <p:nvPr>
            <p:ph type="dt" sz="half" idx="10"/>
          </p:nvPr>
        </p:nvSpPr>
        <p:spPr/>
        <p:txBody>
          <a:bodyPr/>
          <a:lstStyle/>
          <a:p>
            <a:r>
              <a:rPr lang="en-US" dirty="0">
                <a:sym typeface="+mn-ea"/>
              </a:rPr>
              <a:t>05-12-2025</a:t>
            </a:r>
            <a:endParaRPr lang="en-IN" dirty="0"/>
          </a:p>
        </p:txBody>
      </p:sp>
      <p:sp>
        <p:nvSpPr>
          <p:cNvPr id="3" name="Footer Placeholder 2"/>
          <p:cNvSpPr>
            <a:spLocks noGrp="1"/>
          </p:cNvSpPr>
          <p:nvPr>
            <p:ph type="ftr" sz="quarter" idx="11"/>
          </p:nvPr>
        </p:nvSpPr>
        <p:spPr/>
        <p:txBody>
          <a:bodyPr/>
          <a:lstStyle/>
          <a:p>
            <a:r>
              <a:rPr lang="en-US" dirty="0"/>
              <a:t>Review No.  2       Batch No.   AB7       Department of CSE</a:t>
            </a:r>
            <a:endParaRPr lang="en-IN" dirty="0"/>
          </a:p>
        </p:txBody>
      </p:sp>
      <p:sp>
        <p:nvSpPr>
          <p:cNvPr id="4" name="Slide Number Placeholder 3"/>
          <p:cNvSpPr>
            <a:spLocks noGrp="1"/>
          </p:cNvSpPr>
          <p:nvPr>
            <p:ph type="sldNum" sz="quarter" idx="12"/>
          </p:nvPr>
        </p:nvSpPr>
        <p:spPr/>
        <p:txBody>
          <a:bodyPr/>
          <a:lstStyle/>
          <a:p>
            <a:fld id="{65DCBD69-296B-4D7C-AF62-9B588FC78772}" type="slidenum">
              <a:rPr lang="en-IN" smtClean="0"/>
            </a:fld>
            <a:endParaRPr lang="en-IN"/>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1180618" y="365125"/>
            <a:ext cx="10173182" cy="1128009"/>
          </a:xfrm>
        </p:spPr>
        <p:txBody>
          <a:bodyPr/>
          <a:lstStyle/>
          <a:p>
            <a:pPr algn="ctr"/>
            <a:r>
              <a:rPr lang="en-US" b="1" dirty="0">
                <a:latin typeface="Times New Roman" panose="02020603050405020304" pitchFamily="18" charset="0"/>
                <a:cs typeface="Times New Roman" panose="02020603050405020304" pitchFamily="18" charset="0"/>
              </a:rPr>
              <a:t>RESULTS &amp; ANALYSIS</a:t>
            </a:r>
            <a:endParaRPr lang="en-US" b="1" dirty="0">
              <a:latin typeface="Times New Roman" panose="02020603050405020304" pitchFamily="18" charset="0"/>
              <a:cs typeface="Times New Roman" panose="02020603050405020304" pitchFamily="18" charset="0"/>
            </a:endParaRPr>
          </a:p>
        </p:txBody>
      </p:sp>
      <p:sp>
        <p:nvSpPr>
          <p:cNvPr id="2" name="Date Placeholder 1"/>
          <p:cNvSpPr>
            <a:spLocks noGrp="1"/>
          </p:cNvSpPr>
          <p:nvPr>
            <p:ph type="dt" sz="half" idx="10"/>
          </p:nvPr>
        </p:nvSpPr>
        <p:spPr/>
        <p:txBody>
          <a:bodyPr/>
          <a:lstStyle/>
          <a:p>
            <a:r>
              <a:rPr lang="en-US" dirty="0">
                <a:sym typeface="+mn-ea"/>
              </a:rPr>
              <a:t>05-12-2025</a:t>
            </a:r>
            <a:endParaRPr lang="en-IN" dirty="0"/>
          </a:p>
        </p:txBody>
      </p:sp>
      <p:sp>
        <p:nvSpPr>
          <p:cNvPr id="3" name="Footer Placeholder 2"/>
          <p:cNvSpPr>
            <a:spLocks noGrp="1"/>
          </p:cNvSpPr>
          <p:nvPr>
            <p:ph type="ftr" sz="quarter" idx="11"/>
          </p:nvPr>
        </p:nvSpPr>
        <p:spPr/>
        <p:txBody>
          <a:bodyPr/>
          <a:lstStyle/>
          <a:p>
            <a:r>
              <a:rPr lang="en-US" dirty="0"/>
              <a:t>Review No.  2       Batch No.   AB7       Department of CSE</a:t>
            </a:r>
            <a:endParaRPr lang="en-IN" dirty="0"/>
          </a:p>
        </p:txBody>
      </p:sp>
      <p:sp>
        <p:nvSpPr>
          <p:cNvPr id="4" name="Slide Number Placeholder 3"/>
          <p:cNvSpPr>
            <a:spLocks noGrp="1"/>
          </p:cNvSpPr>
          <p:nvPr>
            <p:ph type="sldNum" sz="quarter" idx="12"/>
          </p:nvPr>
        </p:nvSpPr>
        <p:spPr/>
        <p:txBody>
          <a:bodyPr/>
          <a:lstStyle/>
          <a:p>
            <a:fld id="{65DCBD69-296B-4D7C-AF62-9B588FC78772}" type="slidenum">
              <a:rPr lang="en-IN" smtClean="0"/>
            </a:fld>
            <a:endParaRPr lang="en-IN"/>
          </a:p>
        </p:txBody>
      </p:sp>
      <p:sp>
        <p:nvSpPr>
          <p:cNvPr id="11" name="TextBox 10"/>
          <p:cNvSpPr txBox="1"/>
          <p:nvPr/>
        </p:nvSpPr>
        <p:spPr>
          <a:xfrm>
            <a:off x="3572135" y="1276235"/>
            <a:ext cx="5486400" cy="769441"/>
          </a:xfrm>
          <a:prstGeom prst="rect">
            <a:avLst/>
          </a:prstGeom>
          <a:noFill/>
        </p:spPr>
        <p:txBody>
          <a:bodyPr wrap="square" rtlCol="0">
            <a:spAutoFit/>
          </a:bodyPr>
          <a:lstStyle/>
          <a:p>
            <a:pPr algn="ctr"/>
            <a:r>
              <a:rPr lang="en-IN" sz="4400" dirty="0"/>
              <a:t>A. Pre-Processing</a:t>
            </a:r>
            <a:endParaRPr lang="en-IN" sz="4400" dirty="0"/>
          </a:p>
        </p:txBody>
      </p:sp>
      <p:pic>
        <p:nvPicPr>
          <p:cNvPr id="17" name="Content Placeholder 16"/>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1334393" y="2005012"/>
            <a:ext cx="9523213" cy="4351338"/>
          </a:xfr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dirty="0">
                <a:sym typeface="+mn-ea"/>
              </a:rPr>
              <a:t>05-12-2025</a:t>
            </a:r>
            <a:endParaRPr lang="en-IN" dirty="0"/>
          </a:p>
        </p:txBody>
      </p:sp>
      <p:sp>
        <p:nvSpPr>
          <p:cNvPr id="3" name="Footer Placeholder 2"/>
          <p:cNvSpPr>
            <a:spLocks noGrp="1"/>
          </p:cNvSpPr>
          <p:nvPr>
            <p:ph type="ftr" sz="quarter" idx="11"/>
          </p:nvPr>
        </p:nvSpPr>
        <p:spPr/>
        <p:txBody>
          <a:bodyPr/>
          <a:lstStyle/>
          <a:p>
            <a:r>
              <a:rPr lang="en-US" dirty="0"/>
              <a:t>Review No.  2       Batch No.   AB7       Department of CSE</a:t>
            </a:r>
            <a:endParaRPr lang="en-IN" dirty="0"/>
          </a:p>
        </p:txBody>
      </p:sp>
      <p:sp>
        <p:nvSpPr>
          <p:cNvPr id="4" name="Slide Number Placeholder 3"/>
          <p:cNvSpPr>
            <a:spLocks noGrp="1"/>
          </p:cNvSpPr>
          <p:nvPr>
            <p:ph type="sldNum" sz="quarter" idx="12"/>
          </p:nvPr>
        </p:nvSpPr>
        <p:spPr/>
        <p:txBody>
          <a:bodyPr/>
          <a:lstStyle/>
          <a:p>
            <a:fld id="{65DCBD69-296B-4D7C-AF62-9B588FC78772}" type="slidenum">
              <a:rPr lang="en-IN" smtClean="0"/>
            </a:fld>
            <a:endParaRPr lang="en-IN"/>
          </a:p>
        </p:txBody>
      </p:sp>
      <p:sp>
        <p:nvSpPr>
          <p:cNvPr id="11" name="TextBox 10"/>
          <p:cNvSpPr txBox="1"/>
          <p:nvPr/>
        </p:nvSpPr>
        <p:spPr>
          <a:xfrm>
            <a:off x="3581400" y="965200"/>
            <a:ext cx="5486400" cy="822960"/>
          </a:xfrm>
          <a:prstGeom prst="rect">
            <a:avLst/>
          </a:prstGeom>
          <a:noFill/>
        </p:spPr>
        <p:txBody>
          <a:bodyPr wrap="square" rtlCol="0">
            <a:noAutofit/>
          </a:bodyPr>
          <a:lstStyle/>
          <a:p>
            <a:pPr algn="ctr"/>
            <a:r>
              <a:rPr lang="en-IN" sz="4400" dirty="0"/>
              <a:t>B. Feature Extraction</a:t>
            </a:r>
            <a:endParaRPr lang="en-IN" sz="4400" dirty="0"/>
          </a:p>
        </p:txBody>
      </p:sp>
      <p:pic>
        <p:nvPicPr>
          <p:cNvPr id="7" name="Content Placeholder 6"/>
          <p:cNvPicPr>
            <a:picLocks noGrp="1"/>
          </p:cNvPicPr>
          <p:nvPr>
            <p:ph idx="1"/>
          </p:nvPr>
        </p:nvPicPr>
        <p:blipFill>
          <a:blip r:embed="rId1"/>
          <a:stretch>
            <a:fillRect/>
          </a:stretch>
        </p:blipFill>
        <p:spPr>
          <a:xfrm>
            <a:off x="483699" y="1895976"/>
            <a:ext cx="5061292" cy="4351338"/>
          </a:xfrm>
          <a:prstGeom prst="rect">
            <a:avLst/>
          </a:prstGeom>
        </p:spPr>
      </p:pic>
      <p:sp>
        <p:nvSpPr>
          <p:cNvPr id="5" name="Text Box 4"/>
          <p:cNvSpPr txBox="1"/>
          <p:nvPr/>
        </p:nvSpPr>
        <p:spPr>
          <a:xfrm>
            <a:off x="6482080" y="1896110"/>
            <a:ext cx="5167630" cy="4333240"/>
          </a:xfrm>
          <a:prstGeom prst="rect">
            <a:avLst/>
          </a:prstGeom>
          <a:noFill/>
        </p:spPr>
        <p:txBody>
          <a:bodyPr wrap="square" rtlCol="0">
            <a:noAutofit/>
          </a:bodyPr>
          <a:p>
            <a:r>
              <a:rPr lang="en-US" altLang="en-US" sz="2000" b="1"/>
              <a:t>Feature Extraction</a:t>
            </a:r>
            <a:endParaRPr lang="en-US" altLang="en-US" sz="2000" b="1"/>
          </a:p>
          <a:p>
            <a:endParaRPr lang="en-US" altLang="en-US"/>
          </a:p>
          <a:p>
            <a:pPr marL="285750" indent="-285750">
              <a:buFont typeface="Arial" panose="020B0604020202020204" pitchFamily="34" charset="0"/>
              <a:buChar char="•"/>
            </a:pPr>
            <a:r>
              <a:rPr lang="en-US" altLang="en-US"/>
              <a:t>EfficientNet is used to extract features from crowd images</a:t>
            </a:r>
            <a:endParaRPr lang="en-US" altLang="en-US"/>
          </a:p>
          <a:p>
            <a:pPr marL="285750" indent="-285750">
              <a:buFont typeface="Arial" panose="020B0604020202020204" pitchFamily="34" charset="0"/>
              <a:buChar char="•"/>
            </a:pPr>
            <a:endParaRPr lang="en-US" altLang="en-US"/>
          </a:p>
          <a:p>
            <a:pPr marL="285750" indent="-285750">
              <a:buFont typeface="Arial" panose="020B0604020202020204" pitchFamily="34" charset="0"/>
              <a:buChar char="•"/>
            </a:pPr>
            <a:r>
              <a:rPr lang="en-US" altLang="en-US"/>
              <a:t>Input images are resized to a fixed size</a:t>
            </a:r>
            <a:endParaRPr lang="en-US" altLang="en-US"/>
          </a:p>
          <a:p>
            <a:pPr marL="285750" indent="-285750">
              <a:buFont typeface="Arial" panose="020B0604020202020204" pitchFamily="34" charset="0"/>
              <a:buChar char="•"/>
            </a:pPr>
            <a:endParaRPr lang="en-US" altLang="en-US"/>
          </a:p>
          <a:p>
            <a:pPr marL="285750" indent="-285750">
              <a:buFont typeface="Arial" panose="020B0604020202020204" pitchFamily="34" charset="0"/>
              <a:buChar char="•"/>
            </a:pPr>
            <a:r>
              <a:rPr lang="en-US" altLang="en-US"/>
              <a:t>Early layers learn basic patterns like edges</a:t>
            </a:r>
            <a:endParaRPr lang="en-US" altLang="en-US"/>
          </a:p>
          <a:p>
            <a:pPr marL="285750" indent="-285750">
              <a:buFont typeface="Arial" panose="020B0604020202020204" pitchFamily="34" charset="0"/>
              <a:buChar char="•"/>
            </a:pPr>
            <a:endParaRPr lang="en-US" altLang="en-US"/>
          </a:p>
          <a:p>
            <a:pPr marL="285750" indent="-285750">
              <a:buFont typeface="Arial" panose="020B0604020202020204" pitchFamily="34" charset="0"/>
              <a:buChar char="•"/>
            </a:pPr>
            <a:r>
              <a:rPr lang="en-US" altLang="en-US"/>
              <a:t>Deep layers learn dense crowd features</a:t>
            </a:r>
            <a:endParaRPr lang="en-US" altLang="en-US"/>
          </a:p>
          <a:p>
            <a:pPr marL="285750" indent="-285750">
              <a:buFont typeface="Arial" panose="020B0604020202020204" pitchFamily="34" charset="0"/>
              <a:buChar char="•"/>
            </a:pPr>
            <a:endParaRPr lang="en-US" altLang="en-US"/>
          </a:p>
          <a:p>
            <a:pPr marL="285750" indent="-285750">
              <a:buFont typeface="Arial" panose="020B0604020202020204" pitchFamily="34" charset="0"/>
              <a:buChar char="•"/>
            </a:pPr>
            <a:r>
              <a:rPr lang="en-US" altLang="en-US"/>
              <a:t>Helps improve crowd counting accuracy</a:t>
            </a:r>
            <a:endParaRPr lang="en-US" alt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pPr algn="ctr"/>
            <a:r>
              <a:rPr lang="en-US" altLang="en-US" b="1"/>
              <a:t>Performance Comparison (MAE vs Epoch)</a:t>
            </a:r>
            <a:endParaRPr lang="en-US" altLang="en-US" b="1"/>
          </a:p>
        </p:txBody>
      </p:sp>
      <p:pic>
        <p:nvPicPr>
          <p:cNvPr id="7" name="Content Placeholder 6"/>
          <p:cNvPicPr>
            <a:picLocks noChangeAspect="1"/>
          </p:cNvPicPr>
          <p:nvPr>
            <p:ph idx="1"/>
          </p:nvPr>
        </p:nvPicPr>
        <p:blipFill>
          <a:blip r:embed="rId1"/>
          <a:stretch>
            <a:fillRect/>
          </a:stretch>
        </p:blipFill>
        <p:spPr>
          <a:xfrm>
            <a:off x="1171575" y="1945005"/>
            <a:ext cx="3604895" cy="2125345"/>
          </a:xfrm>
          <a:prstGeom prst="rect">
            <a:avLst/>
          </a:prstGeom>
        </p:spPr>
      </p:pic>
      <p:sp>
        <p:nvSpPr>
          <p:cNvPr id="4" name="Date Placeholder 3"/>
          <p:cNvSpPr>
            <a:spLocks noGrp="1"/>
          </p:cNvSpPr>
          <p:nvPr>
            <p:ph type="dt" sz="half" idx="10"/>
          </p:nvPr>
        </p:nvSpPr>
        <p:spPr/>
        <p:txBody>
          <a:bodyPr/>
          <a:p>
            <a:fld id="{35E7A069-8CF8-43D5-890A-A44A98E25D4C}" type="datetime1">
              <a:rPr lang="en-IN" smtClean="0"/>
            </a:fld>
            <a:endParaRPr lang="en-IN"/>
          </a:p>
        </p:txBody>
      </p:sp>
      <p:sp>
        <p:nvSpPr>
          <p:cNvPr id="5" name="Footer Placeholder 4"/>
          <p:cNvSpPr>
            <a:spLocks noGrp="1"/>
          </p:cNvSpPr>
          <p:nvPr>
            <p:ph type="ftr" sz="quarter" idx="11"/>
          </p:nvPr>
        </p:nvSpPr>
        <p:spPr/>
        <p:txBody>
          <a:bodyPr/>
          <a:p>
            <a:r>
              <a:rPr lang="en-US" dirty="0"/>
              <a:t>Review No.  3       Batch No.   AB7       Department of CSE</a:t>
            </a:r>
            <a:endParaRPr lang="en-IN" dirty="0"/>
          </a:p>
        </p:txBody>
      </p:sp>
      <p:sp>
        <p:nvSpPr>
          <p:cNvPr id="6" name="Slide Number Placeholder 5"/>
          <p:cNvSpPr>
            <a:spLocks noGrp="1"/>
          </p:cNvSpPr>
          <p:nvPr>
            <p:ph type="sldNum" sz="quarter" idx="12"/>
          </p:nvPr>
        </p:nvSpPr>
        <p:spPr/>
        <p:txBody>
          <a:bodyPr/>
          <a:p>
            <a:fld id="{65DCBD69-296B-4D7C-AF62-9B588FC78772}" type="slidenum">
              <a:rPr lang="en-IN" smtClean="0"/>
            </a:fld>
            <a:endParaRPr lang="en-IN"/>
          </a:p>
        </p:txBody>
      </p:sp>
      <p:sp>
        <p:nvSpPr>
          <p:cNvPr id="8" name="Text Box 7"/>
          <p:cNvSpPr txBox="1"/>
          <p:nvPr/>
        </p:nvSpPr>
        <p:spPr>
          <a:xfrm>
            <a:off x="1171575" y="4218940"/>
            <a:ext cx="3604895" cy="1973580"/>
          </a:xfrm>
          <a:prstGeom prst="rect">
            <a:avLst/>
          </a:prstGeom>
          <a:noFill/>
        </p:spPr>
        <p:txBody>
          <a:bodyPr wrap="square" rtlCol="0">
            <a:noAutofit/>
          </a:bodyPr>
          <a:p>
            <a:endParaRPr lang="en-US"/>
          </a:p>
        </p:txBody>
      </p:sp>
      <p:pic>
        <p:nvPicPr>
          <p:cNvPr id="9" name="Picture 8"/>
          <p:cNvPicPr>
            <a:picLocks noChangeAspect="1"/>
          </p:cNvPicPr>
          <p:nvPr/>
        </p:nvPicPr>
        <p:blipFill>
          <a:blip r:embed="rId2"/>
          <a:stretch>
            <a:fillRect/>
          </a:stretch>
        </p:blipFill>
        <p:spPr>
          <a:xfrm>
            <a:off x="1171575" y="4218940"/>
            <a:ext cx="3604895" cy="2247900"/>
          </a:xfrm>
          <a:prstGeom prst="rect">
            <a:avLst/>
          </a:prstGeom>
        </p:spPr>
      </p:pic>
      <p:sp>
        <p:nvSpPr>
          <p:cNvPr id="10" name="Text Box 9"/>
          <p:cNvSpPr txBox="1"/>
          <p:nvPr/>
        </p:nvSpPr>
        <p:spPr>
          <a:xfrm>
            <a:off x="6170930" y="1944370"/>
            <a:ext cx="5319395" cy="2274570"/>
          </a:xfrm>
          <a:prstGeom prst="rect">
            <a:avLst/>
          </a:prstGeom>
          <a:noFill/>
        </p:spPr>
        <p:txBody>
          <a:bodyPr wrap="square" rtlCol="0">
            <a:noAutofit/>
          </a:bodyPr>
          <a:p>
            <a:pPr marL="285750" indent="-285750">
              <a:buFont typeface="Arial" panose="020B0604020202020204" pitchFamily="34" charset="0"/>
              <a:buChar char="•"/>
            </a:pPr>
            <a:r>
              <a:rPr lang="en-US" altLang="en-US"/>
              <a:t>MAE decreases as training epochs increase</a:t>
            </a:r>
            <a:endParaRPr lang="en-US" altLang="en-US"/>
          </a:p>
          <a:p>
            <a:pPr marL="285750" indent="-285750">
              <a:buFont typeface="Arial" panose="020B0604020202020204" pitchFamily="34" charset="0"/>
              <a:buChar char="•"/>
            </a:pPr>
            <a:endParaRPr lang="en-US" altLang="en-US"/>
          </a:p>
          <a:p>
            <a:pPr marL="285750" indent="-285750">
              <a:buFont typeface="Arial" panose="020B0604020202020204" pitchFamily="34" charset="0"/>
              <a:buChar char="•"/>
            </a:pPr>
            <a:r>
              <a:rPr lang="en-US" altLang="en-US"/>
              <a:t>Model with segmentation decoder gives lower MAE</a:t>
            </a:r>
            <a:endParaRPr lang="en-US" altLang="en-US"/>
          </a:p>
          <a:p>
            <a:pPr marL="285750" indent="-285750">
              <a:buFont typeface="Arial" panose="020B0604020202020204" pitchFamily="34" charset="0"/>
              <a:buChar char="•"/>
            </a:pPr>
            <a:endParaRPr lang="en-US" altLang="en-US"/>
          </a:p>
          <a:p>
            <a:pPr marL="285750" indent="-285750">
              <a:buFont typeface="Arial" panose="020B0604020202020204" pitchFamily="34" charset="0"/>
              <a:buChar char="•"/>
            </a:pPr>
            <a:r>
              <a:rPr lang="en-US" altLang="en-US"/>
              <a:t>Segmentation helps the model focus on crowd regions</a:t>
            </a:r>
            <a:endParaRPr lang="en-US" altLang="en-US"/>
          </a:p>
          <a:p>
            <a:pPr marL="285750" indent="-285750">
              <a:buFont typeface="Arial" panose="020B0604020202020204" pitchFamily="34" charset="0"/>
              <a:buChar char="•"/>
            </a:pPr>
            <a:endParaRPr lang="en-US" altLang="en-US"/>
          </a:p>
          <a:p>
            <a:pPr marL="285750" indent="-285750">
              <a:buFont typeface="Arial" panose="020B0604020202020204" pitchFamily="34" charset="0"/>
              <a:buChar char="•"/>
            </a:pPr>
            <a:r>
              <a:rPr lang="en-US" altLang="en-US"/>
              <a:t>Proposed model converges faster than baseline</a:t>
            </a:r>
            <a:endParaRPr lang="en-US" altLang="en-US"/>
          </a:p>
        </p:txBody>
      </p:sp>
      <p:sp>
        <p:nvSpPr>
          <p:cNvPr id="11" name="Text Box 10"/>
          <p:cNvSpPr txBox="1"/>
          <p:nvPr/>
        </p:nvSpPr>
        <p:spPr>
          <a:xfrm>
            <a:off x="6171565" y="4218305"/>
            <a:ext cx="4937760" cy="2137410"/>
          </a:xfrm>
          <a:prstGeom prst="rect">
            <a:avLst/>
          </a:prstGeom>
          <a:noFill/>
        </p:spPr>
        <p:txBody>
          <a:bodyPr wrap="square" rtlCol="0">
            <a:noAutofit/>
          </a:bodyPr>
          <a:p>
            <a:pPr marL="285750" indent="-285750">
              <a:buFont typeface="Arial" panose="020B0604020202020204" pitchFamily="34" charset="0"/>
              <a:buChar char="•"/>
            </a:pPr>
            <a:r>
              <a:rPr lang="en-US" altLang="en-US"/>
              <a:t>Gaussian kernel method shows higher MAE</a:t>
            </a:r>
            <a:endParaRPr lang="en-US" altLang="en-US"/>
          </a:p>
          <a:p>
            <a:pPr marL="285750" indent="-285750">
              <a:buFont typeface="Arial" panose="020B0604020202020204" pitchFamily="34" charset="0"/>
              <a:buChar char="•"/>
            </a:pPr>
            <a:endParaRPr lang="en-US" altLang="en-US"/>
          </a:p>
          <a:p>
            <a:pPr marL="285750" indent="-285750">
              <a:buFont typeface="Arial" panose="020B0604020202020204" pitchFamily="34" charset="0"/>
              <a:buChar char="•"/>
            </a:pPr>
            <a:r>
              <a:rPr lang="en-US" altLang="en-US"/>
              <a:t>EfficientSINet-B4 achieves much lower MAE</a:t>
            </a:r>
            <a:endParaRPr lang="en-US" altLang="en-US"/>
          </a:p>
          <a:p>
            <a:pPr marL="285750" indent="-285750">
              <a:buFont typeface="Arial" panose="020B0604020202020204" pitchFamily="34" charset="0"/>
              <a:buChar char="•"/>
            </a:pPr>
            <a:endParaRPr lang="en-US" altLang="en-US"/>
          </a:p>
          <a:p>
            <a:pPr marL="285750" indent="-285750">
              <a:buFont typeface="Arial" panose="020B0604020202020204" pitchFamily="34" charset="0"/>
              <a:buChar char="•"/>
            </a:pPr>
            <a:r>
              <a:rPr lang="en-US" altLang="en-US"/>
              <a:t>Proposed model is more stable during training</a:t>
            </a:r>
            <a:endParaRPr lang="en-US" altLang="en-US"/>
          </a:p>
          <a:p>
            <a:pPr marL="285750" indent="-285750">
              <a:buFont typeface="Arial" panose="020B0604020202020204" pitchFamily="34" charset="0"/>
              <a:buChar char="•"/>
            </a:pPr>
            <a:endParaRPr lang="en-US" altLang="en-US"/>
          </a:p>
          <a:p>
            <a:pPr marL="285750" indent="-285750">
              <a:buFont typeface="Arial" panose="020B0604020202020204" pitchFamily="34" charset="0"/>
              <a:buChar char="•"/>
            </a:pPr>
            <a:r>
              <a:rPr lang="en-US" altLang="en-US"/>
              <a:t>Results show better accuracy and faster.</a:t>
            </a:r>
            <a:endParaRPr lang="en-US" alt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7"/>
          <p:cNvSpPr txBox="1"/>
          <p:nvPr/>
        </p:nvSpPr>
        <p:spPr>
          <a:xfrm>
            <a:off x="1754154" y="705471"/>
            <a:ext cx="8915400" cy="375925"/>
          </a:xfrm>
          <a:prstGeom prst="roundRect">
            <a:avLst>
              <a:gd name="adj" fmla="val 16667"/>
            </a:avLst>
          </a:prstGeom>
          <a:ln w="25400" cap="flat" cmpd="sng" algn="ctr">
            <a:solidFill>
              <a:schemeClr val="bg1"/>
            </a:solidFill>
            <a:prstDash val="solid"/>
          </a:ln>
        </p:spPr>
        <p:style>
          <a:lnRef idx="2">
            <a:schemeClr val="accent1"/>
          </a:lnRef>
          <a:fillRef idx="1">
            <a:schemeClr val="lt1"/>
          </a:fillRef>
          <a:effectRef idx="0">
            <a:schemeClr val="accent1"/>
          </a:effectRef>
          <a:fontRef idx="minor">
            <a:schemeClr val="dk1"/>
          </a:fontRef>
        </p:style>
        <p:txBody>
          <a:bodyPr>
            <a:noAutofit/>
          </a:bodyPr>
          <a:lstStyle/>
          <a:p>
            <a:pPr lvl="0" algn="ctr">
              <a:spcBef>
                <a:spcPct val="20000"/>
              </a:spcBef>
              <a:defRPr/>
            </a:pPr>
            <a:r>
              <a:rPr lang="en-US" b="1" dirty="0">
                <a:latin typeface="Times New Roman" panose="02020603050405020304" pitchFamily="18" charset="0"/>
                <a:cs typeface="Times New Roman" panose="02020603050405020304" pitchFamily="18" charset="0"/>
              </a:rPr>
              <a:t>Department of Computer Science and Engineering</a:t>
            </a:r>
            <a:endParaRPr lang="en-US" b="1" dirty="0">
              <a:latin typeface="Times New Roman" panose="02020603050405020304" pitchFamily="18" charset="0"/>
              <a:cs typeface="Times New Roman" panose="02020603050405020304" pitchFamily="18" charset="0"/>
            </a:endParaRPr>
          </a:p>
          <a:p>
            <a:pPr lvl="0" algn="ctr">
              <a:spcBef>
                <a:spcPct val="20000"/>
              </a:spcBef>
              <a:defRPr/>
            </a:pPr>
            <a:r>
              <a:rPr lang="en-US" sz="2400" b="1" dirty="0">
                <a:solidFill>
                  <a:srgbClr val="FF0000"/>
                </a:solidFill>
                <a:effectLst>
                  <a:outerShdw blurRad="38100" dist="38100" dir="2700000" algn="tl">
                    <a:srgbClr val="000000">
                      <a:alpha val="43137"/>
                    </a:srgbClr>
                  </a:outerShdw>
                </a:effectLst>
              </a:rPr>
              <a:t>EfficientSINet-B4: Enhancing Crowd Counting with </a:t>
            </a:r>
            <a:br>
              <a:rPr lang="en-US" sz="2400" b="1" dirty="0">
                <a:solidFill>
                  <a:srgbClr val="FF0000"/>
                </a:solidFill>
                <a:effectLst>
                  <a:outerShdw blurRad="38100" dist="38100" dir="2700000" algn="tl">
                    <a:srgbClr val="000000">
                      <a:alpha val="43137"/>
                    </a:srgbClr>
                  </a:outerShdw>
                </a:effectLst>
              </a:rPr>
            </a:br>
            <a:r>
              <a:rPr lang="en-US" sz="2400" b="1" dirty="0" err="1">
                <a:solidFill>
                  <a:srgbClr val="FF0000"/>
                </a:solidFill>
                <a:effectLst>
                  <a:outerShdw blurRad="38100" dist="38100" dir="2700000" algn="tl">
                    <a:srgbClr val="000000">
                      <a:alpha val="43137"/>
                    </a:srgbClr>
                  </a:outerShdw>
                </a:effectLst>
              </a:rPr>
              <a:t>EfficientNet</a:t>
            </a:r>
            <a:r>
              <a:rPr lang="en-US" sz="2400" b="1" dirty="0">
                <a:solidFill>
                  <a:srgbClr val="FF0000"/>
                </a:solidFill>
                <a:effectLst>
                  <a:outerShdw blurRad="38100" dist="38100" dir="2700000" algn="tl">
                    <a:srgbClr val="000000">
                      <a:alpha val="43137"/>
                    </a:srgbClr>
                  </a:outerShdw>
                </a:effectLst>
              </a:rPr>
              <a:t> and Shunting Inhibition Mechanism</a:t>
            </a:r>
            <a:br>
              <a:rPr lang="en-US" sz="24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endParaRPr lang="en-US" sz="24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16" name="Subtitle 2"/>
          <p:cNvSpPr>
            <a:spLocks noGrp="1"/>
          </p:cNvSpPr>
          <p:nvPr>
            <p:ph type="subTitle" idx="1"/>
          </p:nvPr>
        </p:nvSpPr>
        <p:spPr>
          <a:xfrm>
            <a:off x="1881450" y="1968030"/>
            <a:ext cx="9144000" cy="1603428"/>
          </a:xfrm>
        </p:spPr>
        <p:txBody>
          <a:bodyPr>
            <a:normAutofit lnSpcReduction="10000"/>
          </a:bodyPr>
          <a:lstStyle/>
          <a:p>
            <a:pPr eaLnBrk="1" hangingPunct="1"/>
            <a:r>
              <a:rPr lang="en-US" altLang="en-US" sz="1600" dirty="0">
                <a:solidFill>
                  <a:schemeClr val="tx1"/>
                </a:solidFill>
                <a:latin typeface="Times New Roman" panose="02020603050405020304" pitchFamily="18" charset="0"/>
                <a:cs typeface="Times New Roman" panose="02020603050405020304" pitchFamily="18" charset="0"/>
              </a:rPr>
              <a:t>PRESENTED BY</a:t>
            </a:r>
            <a:endParaRPr lang="en-US" altLang="en-US" sz="1600" dirty="0">
              <a:solidFill>
                <a:schemeClr val="tx1"/>
              </a:solidFill>
              <a:latin typeface="Times New Roman" panose="02020603050405020304" pitchFamily="18" charset="0"/>
              <a:cs typeface="Times New Roman" panose="02020603050405020304" pitchFamily="18" charset="0"/>
            </a:endParaRPr>
          </a:p>
          <a:p>
            <a:pPr algn="l" eaLnBrk="1" hangingPunct="1"/>
            <a:r>
              <a:rPr lang="en-US" altLang="en-US" sz="1600" dirty="0">
                <a:solidFill>
                  <a:schemeClr val="tx1"/>
                </a:solidFill>
                <a:latin typeface="Times New Roman" panose="02020603050405020304" pitchFamily="18" charset="0"/>
                <a:cs typeface="Times New Roman" panose="02020603050405020304" pitchFamily="18" charset="0"/>
              </a:rPr>
              <a:t>		</a:t>
            </a:r>
            <a:r>
              <a:rPr lang="en-US" altLang="en-US" sz="1600" dirty="0" err="1">
                <a:solidFill>
                  <a:schemeClr val="tx1"/>
                </a:solidFill>
                <a:latin typeface="Times New Roman" panose="02020603050405020304" pitchFamily="18" charset="0"/>
                <a:cs typeface="Times New Roman" panose="02020603050405020304" pitchFamily="18" charset="0"/>
              </a:rPr>
              <a:t>Yerragunta</a:t>
            </a:r>
            <a:r>
              <a:rPr lang="en-US" altLang="en-US" sz="1600" dirty="0">
                <a:solidFill>
                  <a:schemeClr val="tx1"/>
                </a:solidFill>
                <a:latin typeface="Times New Roman" panose="02020603050405020304" pitchFamily="18" charset="0"/>
                <a:cs typeface="Times New Roman" panose="02020603050405020304" pitchFamily="18" charset="0"/>
              </a:rPr>
              <a:t> Mahesh Kumar Reddy	</a:t>
            </a:r>
            <a:r>
              <a:rPr lang="en-US" altLang="en-US" sz="1600" dirty="0">
                <a:latin typeface="Times New Roman" panose="02020603050405020304" pitchFamily="18" charset="0"/>
                <a:cs typeface="Times New Roman" panose="02020603050405020304" pitchFamily="18" charset="0"/>
              </a:rPr>
              <a:t>22471A0570</a:t>
            </a:r>
            <a:endParaRPr lang="en-US" altLang="en-US" sz="1600" dirty="0">
              <a:solidFill>
                <a:schemeClr val="tx1"/>
              </a:solidFill>
              <a:latin typeface="Times New Roman" panose="02020603050405020304" pitchFamily="18" charset="0"/>
              <a:cs typeface="Times New Roman" panose="02020603050405020304" pitchFamily="18" charset="0"/>
            </a:endParaRPr>
          </a:p>
          <a:p>
            <a:pPr algn="l"/>
            <a:r>
              <a:rPr lang="en-US" altLang="en-US" sz="1600" dirty="0">
                <a:solidFill>
                  <a:schemeClr val="tx1"/>
                </a:solidFill>
                <a:latin typeface="Times New Roman" panose="02020603050405020304" pitchFamily="18" charset="0"/>
                <a:cs typeface="Times New Roman" panose="02020603050405020304" pitchFamily="18" charset="0"/>
              </a:rPr>
              <a:t>		Lathika Charan Mani   		</a:t>
            </a:r>
            <a:r>
              <a:rPr lang="en-US" altLang="en-US" sz="1600" dirty="0">
                <a:latin typeface="Times New Roman" panose="02020603050405020304" pitchFamily="18" charset="0"/>
                <a:cs typeface="Times New Roman" panose="02020603050405020304" pitchFamily="18" charset="0"/>
              </a:rPr>
              <a:t>22471A0555</a:t>
            </a:r>
            <a:endParaRPr lang="en-US" altLang="en-US" sz="1600" dirty="0">
              <a:solidFill>
                <a:schemeClr val="tx1"/>
              </a:solidFill>
              <a:latin typeface="Times New Roman" panose="02020603050405020304" pitchFamily="18" charset="0"/>
              <a:cs typeface="Times New Roman" panose="02020603050405020304" pitchFamily="18" charset="0"/>
            </a:endParaRPr>
          </a:p>
          <a:p>
            <a:pPr algn="l"/>
            <a:r>
              <a:rPr lang="en-US" altLang="en-US" sz="1600" dirty="0">
                <a:solidFill>
                  <a:schemeClr val="tx1"/>
                </a:solidFill>
                <a:latin typeface="Times New Roman" panose="02020603050405020304" pitchFamily="18" charset="0"/>
                <a:cs typeface="Times New Roman" panose="02020603050405020304" pitchFamily="18" charset="0"/>
              </a:rPr>
              <a:t>		</a:t>
            </a:r>
            <a:r>
              <a:rPr lang="en-US" altLang="en-US" sz="1600" dirty="0" err="1">
                <a:solidFill>
                  <a:schemeClr val="tx1"/>
                </a:solidFill>
                <a:latin typeface="Times New Roman" panose="02020603050405020304" pitchFamily="18" charset="0"/>
                <a:cs typeface="Times New Roman" panose="02020603050405020304" pitchFamily="18" charset="0"/>
              </a:rPr>
              <a:t>Chepuri</a:t>
            </a:r>
            <a:r>
              <a:rPr lang="en-US" altLang="en-US" sz="1600" dirty="0">
                <a:solidFill>
                  <a:schemeClr val="tx1"/>
                </a:solidFill>
                <a:latin typeface="Times New Roman" panose="02020603050405020304" pitchFamily="18" charset="0"/>
                <a:cs typeface="Times New Roman" panose="02020603050405020304" pitchFamily="18" charset="0"/>
              </a:rPr>
              <a:t> Chaitanya Venkat		</a:t>
            </a:r>
            <a:r>
              <a:rPr lang="en-US" altLang="en-US" sz="1600" dirty="0">
                <a:latin typeface="Times New Roman" panose="02020603050405020304" pitchFamily="18" charset="0"/>
                <a:cs typeface="Times New Roman" panose="02020603050405020304" pitchFamily="18" charset="0"/>
              </a:rPr>
              <a:t>22471A0508</a:t>
            </a:r>
            <a:endParaRPr lang="en-US" altLang="en-US" sz="1600" dirty="0">
              <a:latin typeface="Times New Roman" panose="02020603050405020304" pitchFamily="18" charset="0"/>
              <a:cs typeface="Times New Roman" panose="02020603050405020304" pitchFamily="18" charset="0"/>
            </a:endParaRPr>
          </a:p>
          <a:p>
            <a:pPr algn="l"/>
            <a:r>
              <a:rPr lang="en-US" altLang="en-US" sz="1600" dirty="0">
                <a:solidFill>
                  <a:schemeClr val="tx1"/>
                </a:solidFill>
                <a:latin typeface="Times New Roman" panose="02020603050405020304" pitchFamily="18" charset="0"/>
                <a:cs typeface="Times New Roman" panose="02020603050405020304" pitchFamily="18" charset="0"/>
              </a:rPr>
              <a:t>		</a:t>
            </a:r>
            <a:r>
              <a:rPr lang="en-US" altLang="en-US" sz="1600" dirty="0" err="1">
                <a:solidFill>
                  <a:schemeClr val="tx1"/>
                </a:solidFill>
                <a:latin typeface="Times New Roman" panose="02020603050405020304" pitchFamily="18" charset="0"/>
                <a:cs typeface="Times New Roman" panose="02020603050405020304" pitchFamily="18" charset="0"/>
              </a:rPr>
              <a:t>Vinukonda</a:t>
            </a:r>
            <a:r>
              <a:rPr lang="en-US" altLang="en-US" sz="1600" dirty="0">
                <a:solidFill>
                  <a:schemeClr val="tx1"/>
                </a:solidFill>
                <a:latin typeface="Times New Roman" panose="02020603050405020304" pitchFamily="18" charset="0"/>
                <a:cs typeface="Times New Roman" panose="02020603050405020304" pitchFamily="18" charset="0"/>
              </a:rPr>
              <a:t> Joshi    			22471A0565</a:t>
            </a:r>
            <a:endParaRPr lang="en-US" altLang="en-US" sz="1600" dirty="0">
              <a:solidFill>
                <a:schemeClr val="tx1"/>
              </a:solidFill>
              <a:latin typeface="Times New Roman" panose="02020603050405020304" pitchFamily="18" charset="0"/>
              <a:cs typeface="Times New Roman" panose="02020603050405020304" pitchFamily="18" charset="0"/>
            </a:endParaRPr>
          </a:p>
        </p:txBody>
      </p:sp>
      <p:sp>
        <p:nvSpPr>
          <p:cNvPr id="17" name="Subtitle 2"/>
          <p:cNvSpPr txBox="1"/>
          <p:nvPr/>
        </p:nvSpPr>
        <p:spPr bwMode="auto">
          <a:xfrm>
            <a:off x="2782854" y="3580789"/>
            <a:ext cx="6858000" cy="2288429"/>
          </a:xfrm>
          <a:prstGeom prst="rect">
            <a:avLst/>
          </a:prstGeom>
          <a:noFill/>
          <a:ln w="9525">
            <a:noFill/>
            <a:miter lim="800000"/>
          </a:ln>
        </p:spPr>
        <p:txBody>
          <a:bodyPr/>
          <a:lstStyle/>
          <a:p>
            <a:pPr algn="ctr" eaLnBrk="1" hangingPunct="1">
              <a:spcBef>
                <a:spcPct val="20000"/>
              </a:spcBef>
              <a:buFont typeface="Wingdings" panose="05000000000000000000" pitchFamily="2" charset="2"/>
              <a:buNone/>
            </a:pPr>
            <a:r>
              <a:rPr lang="en-US" altLang="en-US" dirty="0">
                <a:solidFill>
                  <a:srgbClr val="006600"/>
                </a:solidFill>
                <a:latin typeface="Times New Roman" panose="02020603050405020304" pitchFamily="18" charset="0"/>
                <a:cs typeface="Times New Roman" panose="02020603050405020304" pitchFamily="18" charset="0"/>
              </a:rPr>
              <a:t>Under the Guidance of,</a:t>
            </a:r>
            <a:endParaRPr lang="en-US" altLang="en-US" b="1" dirty="0">
              <a:solidFill>
                <a:srgbClr val="006600"/>
              </a:solidFill>
              <a:latin typeface="Times New Roman" panose="02020603050405020304" pitchFamily="18" charset="0"/>
              <a:cs typeface="Times New Roman" panose="02020603050405020304" pitchFamily="18" charset="0"/>
            </a:endParaRPr>
          </a:p>
          <a:p>
            <a:pPr algn="ctr" eaLnBrk="1" hangingPunct="1">
              <a:spcBef>
                <a:spcPct val="20000"/>
              </a:spcBef>
              <a:buFont typeface="Wingdings" panose="05000000000000000000" pitchFamily="2" charset="2"/>
              <a:buNone/>
            </a:pPr>
            <a:endParaRPr lang="en-US" altLang="en-US" sz="900" b="1" dirty="0">
              <a:solidFill>
                <a:schemeClr val="bg1"/>
              </a:solidFill>
              <a:latin typeface="Times New Roman" panose="02020603050405020304" pitchFamily="18" charset="0"/>
              <a:cs typeface="Times New Roman" panose="02020603050405020304" pitchFamily="18" charset="0"/>
            </a:endParaRPr>
          </a:p>
          <a:p>
            <a:pPr algn="ctr">
              <a:spcBef>
                <a:spcPct val="20000"/>
              </a:spcBef>
            </a:pPr>
            <a:r>
              <a:rPr lang="en-IN" sz="1600" b="1" dirty="0" err="1"/>
              <a:t>M.Sathyam</a:t>
            </a:r>
            <a:r>
              <a:rPr lang="en-IN" sz="1600" b="1" dirty="0"/>
              <a:t> Reddy</a:t>
            </a:r>
            <a:r>
              <a:rPr lang="en-US" sz="1600" b="1" baseline="-25000" dirty="0">
                <a:latin typeface="Times New Roman" panose="02020603050405020304" pitchFamily="18" charset="0"/>
                <a:cs typeface="Times New Roman" panose="02020603050405020304" pitchFamily="18" charset="0"/>
              </a:rPr>
              <a:t> M.Tech,</a:t>
            </a:r>
            <a:endParaRPr lang="en-IN" sz="1600" dirty="0">
              <a:latin typeface="Times New Roman" panose="02020603050405020304" pitchFamily="18" charset="0"/>
              <a:cs typeface="Times New Roman" panose="02020603050405020304" pitchFamily="18" charset="0"/>
            </a:endParaRPr>
          </a:p>
          <a:p>
            <a:pPr algn="ctr" eaLnBrk="1" hangingPunct="1">
              <a:spcBef>
                <a:spcPct val="20000"/>
              </a:spcBef>
              <a:buFont typeface="Wingdings" panose="05000000000000000000" pitchFamily="2" charset="2"/>
              <a:buNone/>
            </a:pPr>
            <a:r>
              <a:rPr lang="en-US" altLang="en-US" sz="1600" b="1" u="sng" dirty="0">
                <a:solidFill>
                  <a:srgbClr val="FF0000"/>
                </a:solidFill>
                <a:latin typeface="Times New Roman" panose="02020603050405020304" pitchFamily="18" charset="0"/>
                <a:cs typeface="Times New Roman" panose="02020603050405020304" pitchFamily="18" charset="0"/>
              </a:rPr>
              <a:t>Assistant Professor,</a:t>
            </a:r>
            <a:endParaRPr lang="en-US" altLang="en-US" sz="1600" b="1" u="sng" dirty="0">
              <a:solidFill>
                <a:srgbClr val="FF0000"/>
              </a:solidFill>
              <a:latin typeface="Times New Roman" panose="02020603050405020304" pitchFamily="18" charset="0"/>
              <a:cs typeface="Times New Roman" panose="02020603050405020304" pitchFamily="18" charset="0"/>
            </a:endParaRPr>
          </a:p>
          <a:p>
            <a:pPr algn="ctr" eaLnBrk="1" hangingPunct="1">
              <a:lnSpc>
                <a:spcPct val="150000"/>
              </a:lnSpc>
              <a:spcBef>
                <a:spcPct val="20000"/>
              </a:spcBef>
              <a:buFont typeface="Wingdings" panose="05000000000000000000" pitchFamily="2" charset="2"/>
              <a:buNone/>
            </a:pPr>
            <a:r>
              <a:rPr lang="en-US" altLang="en-US" sz="1600" dirty="0">
                <a:latin typeface="Times New Roman" panose="02020603050405020304" pitchFamily="18" charset="0"/>
                <a:cs typeface="Times New Roman" panose="02020603050405020304" pitchFamily="18" charset="0"/>
              </a:rPr>
              <a:t>Department of Computer Science and Engineering,</a:t>
            </a:r>
            <a:endParaRPr lang="en-US" altLang="en-US" sz="1600" dirty="0">
              <a:latin typeface="Times New Roman" panose="02020603050405020304" pitchFamily="18" charset="0"/>
              <a:cs typeface="Times New Roman" panose="02020603050405020304" pitchFamily="18" charset="0"/>
            </a:endParaRPr>
          </a:p>
          <a:p>
            <a:pPr algn="ctr" eaLnBrk="1" hangingPunct="1">
              <a:lnSpc>
                <a:spcPct val="150000"/>
              </a:lnSpc>
              <a:spcBef>
                <a:spcPct val="20000"/>
              </a:spcBef>
              <a:buFont typeface="Wingdings" panose="05000000000000000000" pitchFamily="2" charset="2"/>
              <a:buNone/>
            </a:pPr>
            <a:r>
              <a:rPr lang="en-US" altLang="en-US" sz="1600" dirty="0" err="1">
                <a:latin typeface="Times New Roman" panose="02020603050405020304" pitchFamily="18" charset="0"/>
                <a:cs typeface="Times New Roman" panose="02020603050405020304" pitchFamily="18" charset="0"/>
              </a:rPr>
              <a:t>Narasaraopeta</a:t>
            </a:r>
            <a:r>
              <a:rPr lang="en-US" altLang="en-US" sz="1600" dirty="0">
                <a:latin typeface="Times New Roman" panose="02020603050405020304" pitchFamily="18" charset="0"/>
                <a:cs typeface="Times New Roman" panose="02020603050405020304" pitchFamily="18" charset="0"/>
              </a:rPr>
              <a:t> Engineering College (Autonomous),</a:t>
            </a:r>
            <a:endParaRPr lang="en-US" altLang="en-US" sz="1600" dirty="0">
              <a:latin typeface="Times New Roman" panose="02020603050405020304" pitchFamily="18" charset="0"/>
              <a:cs typeface="Times New Roman" panose="02020603050405020304" pitchFamily="18" charset="0"/>
            </a:endParaRPr>
          </a:p>
          <a:p>
            <a:pPr algn="ctr" eaLnBrk="1" hangingPunct="1">
              <a:lnSpc>
                <a:spcPct val="150000"/>
              </a:lnSpc>
              <a:spcBef>
                <a:spcPct val="20000"/>
              </a:spcBef>
              <a:buFont typeface="Wingdings" panose="05000000000000000000" pitchFamily="2" charset="2"/>
              <a:buNone/>
            </a:pPr>
            <a:r>
              <a:rPr lang="en-US" altLang="en-US" sz="1600" dirty="0" err="1">
                <a:latin typeface="Times New Roman" panose="02020603050405020304" pitchFamily="18" charset="0"/>
                <a:cs typeface="Times New Roman" panose="02020603050405020304" pitchFamily="18" charset="0"/>
              </a:rPr>
              <a:t>Narasaraopet</a:t>
            </a:r>
            <a:r>
              <a:rPr lang="en-US" altLang="en-US" sz="1600" dirty="0">
                <a:latin typeface="Times New Roman" panose="02020603050405020304" pitchFamily="18" charset="0"/>
                <a:cs typeface="Times New Roman" panose="02020603050405020304" pitchFamily="18" charset="0"/>
              </a:rPr>
              <a:t>- 522 601.</a:t>
            </a:r>
            <a:endParaRPr lang="en-US" altLang="en-US" sz="1600" dirty="0">
              <a:latin typeface="Times New Roman" panose="02020603050405020304" pitchFamily="18" charset="0"/>
              <a:cs typeface="Times New Roman" panose="02020603050405020304" pitchFamily="18" charset="0"/>
            </a:endParaRPr>
          </a:p>
        </p:txBody>
      </p:sp>
      <p:pic>
        <p:nvPicPr>
          <p:cNvPr id="9" name="Picture 8"/>
          <p:cNvPicPr>
            <a:picLocks noChangeAspect="1"/>
          </p:cNvPicPr>
          <p:nvPr/>
        </p:nvPicPr>
        <p:blipFill>
          <a:blip r:embed="rId1"/>
          <a:stretch>
            <a:fillRect/>
          </a:stretch>
        </p:blipFill>
        <p:spPr>
          <a:xfrm>
            <a:off x="0" y="90674"/>
            <a:ext cx="3762900" cy="579027"/>
          </a:xfrm>
          <a:prstGeom prst="rect">
            <a:avLst/>
          </a:prstGeom>
        </p:spPr>
      </p:pic>
      <p:sp>
        <p:nvSpPr>
          <p:cNvPr id="2" name="Date Placeholder 1"/>
          <p:cNvSpPr>
            <a:spLocks noGrp="1"/>
          </p:cNvSpPr>
          <p:nvPr>
            <p:ph type="dt" sz="half" idx="10"/>
          </p:nvPr>
        </p:nvSpPr>
        <p:spPr/>
        <p:txBody>
          <a:bodyPr/>
          <a:lstStyle/>
          <a:p>
            <a:r>
              <a:rPr lang="en-US" dirty="0">
                <a:sym typeface="+mn-ea"/>
              </a:rPr>
              <a:t>05-12-2025</a:t>
            </a:r>
            <a:endParaRPr lang="en-IN" dirty="0"/>
          </a:p>
        </p:txBody>
      </p:sp>
      <p:sp>
        <p:nvSpPr>
          <p:cNvPr id="3" name="Footer Placeholder 2"/>
          <p:cNvSpPr>
            <a:spLocks noGrp="1"/>
          </p:cNvSpPr>
          <p:nvPr>
            <p:ph type="ftr" sz="quarter" idx="11"/>
          </p:nvPr>
        </p:nvSpPr>
        <p:spPr/>
        <p:txBody>
          <a:bodyPr/>
          <a:lstStyle/>
          <a:p>
            <a:r>
              <a:rPr lang="en-US" dirty="0"/>
              <a:t>Review No.  2      Batch No.   AB7       Department of CSE</a:t>
            </a:r>
            <a:endParaRPr lang="en-IN" dirty="0"/>
          </a:p>
        </p:txBody>
      </p:sp>
      <p:sp>
        <p:nvSpPr>
          <p:cNvPr id="4" name="Slide Number Placeholder 3"/>
          <p:cNvSpPr>
            <a:spLocks noGrp="1"/>
          </p:cNvSpPr>
          <p:nvPr>
            <p:ph type="sldNum" sz="quarter" idx="12"/>
          </p:nvPr>
        </p:nvSpPr>
        <p:spPr/>
        <p:txBody>
          <a:bodyPr/>
          <a:lstStyle/>
          <a:p>
            <a:fld id="{65DCBD69-296B-4D7C-AF62-9B588FC78772}" type="slidenum">
              <a:rPr lang="en-IN" smtClean="0"/>
            </a:fld>
            <a:endParaRPr lang="en-IN"/>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rmAutofit fontScale="90000"/>
          </a:bodyPr>
          <a:p>
            <a:pPr algn="ctr"/>
            <a:r>
              <a:rPr lang="en-US" altLang="en-US" b="1"/>
              <a:t>Performance Comparison (ShanghaiTech Part-A)</a:t>
            </a:r>
            <a:endParaRPr lang="en-US" altLang="en-US" b="1"/>
          </a:p>
        </p:txBody>
      </p:sp>
      <p:pic>
        <p:nvPicPr>
          <p:cNvPr id="7" name="Content Placeholder 6"/>
          <p:cNvPicPr>
            <a:picLocks noChangeAspect="1"/>
          </p:cNvPicPr>
          <p:nvPr>
            <p:ph idx="1"/>
          </p:nvPr>
        </p:nvPicPr>
        <p:blipFill>
          <a:blip r:embed="rId1"/>
          <a:stretch>
            <a:fillRect/>
          </a:stretch>
        </p:blipFill>
        <p:spPr>
          <a:xfrm>
            <a:off x="933450" y="1896110"/>
            <a:ext cx="4349750" cy="4213860"/>
          </a:xfrm>
          <a:prstGeom prst="rect">
            <a:avLst/>
          </a:prstGeom>
        </p:spPr>
      </p:pic>
      <p:sp>
        <p:nvSpPr>
          <p:cNvPr id="4" name="Date Placeholder 3"/>
          <p:cNvSpPr>
            <a:spLocks noGrp="1"/>
          </p:cNvSpPr>
          <p:nvPr>
            <p:ph type="dt" sz="half" idx="10"/>
          </p:nvPr>
        </p:nvSpPr>
        <p:spPr/>
        <p:txBody>
          <a:bodyPr/>
          <a:p>
            <a:fld id="{35E7A069-8CF8-43D5-890A-A44A98E25D4C}" type="datetime1">
              <a:rPr lang="en-IN" smtClean="0"/>
            </a:fld>
            <a:endParaRPr lang="en-IN"/>
          </a:p>
        </p:txBody>
      </p:sp>
      <p:sp>
        <p:nvSpPr>
          <p:cNvPr id="5" name="Footer Placeholder 4"/>
          <p:cNvSpPr>
            <a:spLocks noGrp="1"/>
          </p:cNvSpPr>
          <p:nvPr>
            <p:ph type="ftr" sz="quarter" idx="11"/>
          </p:nvPr>
        </p:nvSpPr>
        <p:spPr/>
        <p:txBody>
          <a:bodyPr/>
          <a:p>
            <a:r>
              <a:rPr lang="en-US" dirty="0"/>
              <a:t>Review No.  3       Batch No.   AB7       Department of CSE</a:t>
            </a:r>
            <a:endParaRPr lang="en-IN" dirty="0"/>
          </a:p>
        </p:txBody>
      </p:sp>
      <p:sp>
        <p:nvSpPr>
          <p:cNvPr id="6" name="Slide Number Placeholder 5"/>
          <p:cNvSpPr>
            <a:spLocks noGrp="1"/>
          </p:cNvSpPr>
          <p:nvPr>
            <p:ph type="sldNum" sz="quarter" idx="12"/>
          </p:nvPr>
        </p:nvSpPr>
        <p:spPr/>
        <p:txBody>
          <a:bodyPr/>
          <a:p>
            <a:fld id="{65DCBD69-296B-4D7C-AF62-9B588FC78772}" type="slidenum">
              <a:rPr lang="en-IN" smtClean="0"/>
            </a:fld>
            <a:endParaRPr lang="en-IN"/>
          </a:p>
        </p:txBody>
      </p:sp>
      <p:sp>
        <p:nvSpPr>
          <p:cNvPr id="8" name="Text Box 7"/>
          <p:cNvSpPr txBox="1"/>
          <p:nvPr/>
        </p:nvSpPr>
        <p:spPr>
          <a:xfrm>
            <a:off x="6280785" y="1979930"/>
            <a:ext cx="5082540" cy="4008120"/>
          </a:xfrm>
          <a:prstGeom prst="rect">
            <a:avLst/>
          </a:prstGeom>
          <a:noFill/>
        </p:spPr>
        <p:txBody>
          <a:bodyPr wrap="square" rtlCol="0">
            <a:noAutofit/>
          </a:bodyPr>
          <a:p>
            <a:pPr marL="342900" indent="-342900">
              <a:buFont typeface="Arial" panose="020B0604020202020204" pitchFamily="34" charset="0"/>
              <a:buChar char="•"/>
            </a:pPr>
            <a:r>
              <a:rPr lang="en-US" altLang="en-US" sz="1900"/>
              <a:t>Comparison is done using MAE and RMSE metrics</a:t>
            </a:r>
            <a:endParaRPr lang="en-US" altLang="en-US" sz="1900"/>
          </a:p>
          <a:p>
            <a:pPr marL="342900" indent="-342900">
              <a:buFont typeface="Arial" panose="020B0604020202020204" pitchFamily="34" charset="0"/>
              <a:buChar char="•"/>
            </a:pPr>
            <a:endParaRPr lang="en-US" altLang="en-US" sz="1900"/>
          </a:p>
          <a:p>
            <a:pPr marL="342900" indent="-342900">
              <a:buFont typeface="Arial" panose="020B0604020202020204" pitchFamily="34" charset="0"/>
              <a:buChar char="•"/>
            </a:pPr>
            <a:r>
              <a:rPr lang="en-US" altLang="en-US" sz="1900"/>
              <a:t>Lower MAE and RMSE indicate better performance</a:t>
            </a:r>
            <a:endParaRPr lang="en-US" altLang="en-US" sz="1900"/>
          </a:p>
          <a:p>
            <a:pPr marL="342900" indent="-342900">
              <a:buFont typeface="Arial" panose="020B0604020202020204" pitchFamily="34" charset="0"/>
              <a:buChar char="•"/>
            </a:pPr>
            <a:endParaRPr lang="en-US" altLang="en-US" sz="1900"/>
          </a:p>
          <a:p>
            <a:pPr marL="342900" indent="-342900">
              <a:buFont typeface="Arial" panose="020B0604020202020204" pitchFamily="34" charset="0"/>
              <a:buChar char="•"/>
            </a:pPr>
            <a:r>
              <a:rPr lang="en-US" altLang="en-US" sz="1900"/>
              <a:t>EfficientNet-B4 (Proposed) achieves the best MAE (36.4)</a:t>
            </a:r>
            <a:endParaRPr lang="en-US" altLang="en-US" sz="1900"/>
          </a:p>
          <a:p>
            <a:pPr marL="342900" indent="-342900">
              <a:buFont typeface="Arial" panose="020B0604020202020204" pitchFamily="34" charset="0"/>
              <a:buChar char="•"/>
            </a:pPr>
            <a:endParaRPr lang="en-US" altLang="en-US" sz="1900"/>
          </a:p>
          <a:p>
            <a:pPr marL="342900" indent="-342900">
              <a:buFont typeface="Arial" panose="020B0604020202020204" pitchFamily="34" charset="0"/>
              <a:buChar char="•"/>
            </a:pPr>
            <a:r>
              <a:rPr lang="en-US" altLang="en-US" sz="1900"/>
              <a:t>Proposed model performs better than existing methods</a:t>
            </a:r>
            <a:endParaRPr lang="en-US" altLang="en-US" sz="1900"/>
          </a:p>
          <a:p>
            <a:pPr marL="342900" indent="-342900">
              <a:buFont typeface="Arial" panose="020B0604020202020204" pitchFamily="34" charset="0"/>
              <a:buChar char="•"/>
            </a:pPr>
            <a:endParaRPr lang="en-US" altLang="en-US" sz="1900"/>
          </a:p>
          <a:p>
            <a:pPr marL="342900" indent="-342900">
              <a:buFont typeface="Arial" panose="020B0604020202020204" pitchFamily="34" charset="0"/>
              <a:buChar char="•"/>
            </a:pPr>
            <a:r>
              <a:rPr lang="en-US" altLang="en-US" sz="1900"/>
              <a:t>Results show improved accuracy on dense crowd scenes</a:t>
            </a:r>
            <a:endParaRPr lang="en-US" altLang="en-US" sz="190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23535" y="933061"/>
            <a:ext cx="6112556" cy="713177"/>
          </a:xfrm>
        </p:spPr>
        <p:txBody>
          <a:bodyPr/>
          <a:lstStyle/>
          <a:p>
            <a:r>
              <a:rPr lang="en-IN" b="1" dirty="0"/>
              <a:t> C. Surface Visualization</a:t>
            </a:r>
            <a:endParaRPr lang="en-IN" b="1" dirty="0"/>
          </a:p>
        </p:txBody>
      </p:sp>
      <p:sp>
        <p:nvSpPr>
          <p:cNvPr id="4" name="Date Placeholder 3"/>
          <p:cNvSpPr>
            <a:spLocks noGrp="1"/>
          </p:cNvSpPr>
          <p:nvPr>
            <p:ph type="dt" sz="half" idx="10"/>
          </p:nvPr>
        </p:nvSpPr>
        <p:spPr/>
        <p:txBody>
          <a:bodyPr/>
          <a:lstStyle/>
          <a:p>
            <a:r>
              <a:rPr lang="en-US" dirty="0">
                <a:sym typeface="+mn-ea"/>
              </a:rPr>
              <a:t>05-12-2025</a:t>
            </a:r>
            <a:endParaRPr lang="en-IN" dirty="0"/>
          </a:p>
        </p:txBody>
      </p:sp>
      <p:sp>
        <p:nvSpPr>
          <p:cNvPr id="5" name="Footer Placeholder 4"/>
          <p:cNvSpPr>
            <a:spLocks noGrp="1"/>
          </p:cNvSpPr>
          <p:nvPr>
            <p:ph type="ftr" sz="quarter" idx="11"/>
          </p:nvPr>
        </p:nvSpPr>
        <p:spPr/>
        <p:txBody>
          <a:bodyPr/>
          <a:lstStyle/>
          <a:p>
            <a:r>
              <a:rPr lang="en-US" dirty="0"/>
              <a:t>Review No.  2      Batch No.   AB7       Department of CSE</a:t>
            </a:r>
            <a:endParaRPr lang="en-IN" dirty="0"/>
          </a:p>
        </p:txBody>
      </p:sp>
      <p:sp>
        <p:nvSpPr>
          <p:cNvPr id="6" name="Slide Number Placeholder 5"/>
          <p:cNvSpPr>
            <a:spLocks noGrp="1"/>
          </p:cNvSpPr>
          <p:nvPr>
            <p:ph type="sldNum" sz="quarter" idx="12"/>
          </p:nvPr>
        </p:nvSpPr>
        <p:spPr/>
        <p:txBody>
          <a:bodyPr/>
          <a:lstStyle/>
          <a:p>
            <a:fld id="{65DCBD69-296B-4D7C-AF62-9B588FC78772}" type="slidenum">
              <a:rPr lang="en-IN" smtClean="0"/>
            </a:fld>
            <a:endParaRPr lang="en-IN"/>
          </a:p>
        </p:txBody>
      </p:sp>
      <p:pic>
        <p:nvPicPr>
          <p:cNvPr id="7" name="Content Placeholder 6"/>
          <p:cNvPicPr>
            <a:picLocks noGrp="1"/>
          </p:cNvPicPr>
          <p:nvPr>
            <p:ph idx="1"/>
          </p:nvPr>
        </p:nvPicPr>
        <p:blipFill>
          <a:blip r:embed="rId1"/>
          <a:stretch>
            <a:fillRect/>
          </a:stretch>
        </p:blipFill>
        <p:spPr>
          <a:xfrm>
            <a:off x="3132007" y="1825625"/>
            <a:ext cx="4634174" cy="4351338"/>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dirty="0">
                <a:sym typeface="+mn-ea"/>
              </a:rPr>
              <a:t>05-12-2025</a:t>
            </a:r>
            <a:endParaRPr lang="en-IN" dirty="0"/>
          </a:p>
        </p:txBody>
      </p:sp>
      <p:sp>
        <p:nvSpPr>
          <p:cNvPr id="3" name="Footer Placeholder 2"/>
          <p:cNvSpPr>
            <a:spLocks noGrp="1"/>
          </p:cNvSpPr>
          <p:nvPr>
            <p:ph type="ftr" sz="quarter" idx="11"/>
          </p:nvPr>
        </p:nvSpPr>
        <p:spPr/>
        <p:txBody>
          <a:bodyPr/>
          <a:lstStyle/>
          <a:p>
            <a:r>
              <a:rPr lang="en-US" dirty="0"/>
              <a:t>Review No.  2       Batch No.   AB7       Department of CSE</a:t>
            </a:r>
            <a:endParaRPr lang="en-IN" dirty="0"/>
          </a:p>
        </p:txBody>
      </p:sp>
      <p:sp>
        <p:nvSpPr>
          <p:cNvPr id="4" name="Slide Number Placeholder 3"/>
          <p:cNvSpPr>
            <a:spLocks noGrp="1"/>
          </p:cNvSpPr>
          <p:nvPr>
            <p:ph type="sldNum" sz="quarter" idx="12"/>
          </p:nvPr>
        </p:nvSpPr>
        <p:spPr/>
        <p:txBody>
          <a:bodyPr/>
          <a:lstStyle/>
          <a:p>
            <a:fld id="{65DCBD69-296B-4D7C-AF62-9B588FC78772}" type="slidenum">
              <a:rPr lang="en-IN" smtClean="0"/>
            </a:fld>
            <a:endParaRPr lang="en-IN"/>
          </a:p>
        </p:txBody>
      </p:sp>
      <p:sp>
        <p:nvSpPr>
          <p:cNvPr id="11" name="TextBox 10"/>
          <p:cNvSpPr txBox="1"/>
          <p:nvPr/>
        </p:nvSpPr>
        <p:spPr>
          <a:xfrm>
            <a:off x="3524009" y="1276235"/>
            <a:ext cx="5486400" cy="769441"/>
          </a:xfrm>
          <a:prstGeom prst="rect">
            <a:avLst/>
          </a:prstGeom>
          <a:noFill/>
        </p:spPr>
        <p:txBody>
          <a:bodyPr wrap="square" rtlCol="0">
            <a:spAutoFit/>
          </a:bodyPr>
          <a:lstStyle/>
          <a:p>
            <a:pPr algn="ctr"/>
            <a:r>
              <a:rPr lang="en-IN" sz="4400" dirty="0"/>
              <a:t>D. Classification</a:t>
            </a:r>
            <a:endParaRPr lang="en-IN" sz="4400" dirty="0"/>
          </a:p>
        </p:txBody>
      </p:sp>
      <p:pic>
        <p:nvPicPr>
          <p:cNvPr id="20" name="Content Placeholder 19"/>
          <p:cNvPicPr>
            <a:picLocks noGrp="1" noChangeAspect="1"/>
          </p:cNvPicPr>
          <p:nvPr>
            <p:ph idx="1"/>
          </p:nvPr>
        </p:nvPicPr>
        <p:blipFill>
          <a:blip r:embed="rId1"/>
          <a:stretch>
            <a:fillRect/>
          </a:stretch>
        </p:blipFill>
        <p:spPr>
          <a:xfrm>
            <a:off x="3716594" y="2167141"/>
            <a:ext cx="4894006" cy="4067743"/>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04457" y="365125"/>
            <a:ext cx="6018246" cy="1325563"/>
          </a:xfrm>
        </p:spPr>
        <p:txBody>
          <a:bodyPr/>
          <a:lstStyle/>
          <a:p>
            <a:pPr algn="ctr"/>
            <a:r>
              <a:rPr lang="en-US" dirty="0" err="1"/>
              <a:t>E.Coding</a:t>
            </a:r>
            <a:endParaRPr lang="en-IN" dirty="0"/>
          </a:p>
        </p:txBody>
      </p:sp>
      <p:sp>
        <p:nvSpPr>
          <p:cNvPr id="3" name="Content Placeholder 2"/>
          <p:cNvSpPr>
            <a:spLocks noGrp="1"/>
          </p:cNvSpPr>
          <p:nvPr>
            <p:ph idx="1"/>
          </p:nvPr>
        </p:nvSpPr>
        <p:spPr>
          <a:xfrm>
            <a:off x="838200" y="1411605"/>
            <a:ext cx="7593965" cy="4756150"/>
          </a:xfrm>
        </p:spPr>
        <p:txBody>
          <a:bodyPr>
            <a:noAutofit/>
          </a:bodyPr>
          <a:lstStyle/>
          <a:p>
            <a:pPr marL="0" indent="0">
              <a:buNone/>
            </a:pPr>
            <a:r>
              <a:rPr lang="en-IN" sz="1600" b="1" dirty="0"/>
              <a:t>1. Imports</a:t>
            </a:r>
            <a:endParaRPr lang="en-IN" sz="1600" b="1" dirty="0"/>
          </a:p>
          <a:p>
            <a:pPr marL="0" indent="0">
              <a:buNone/>
            </a:pPr>
            <a:r>
              <a:rPr lang="en-IN" sz="1600" dirty="0"/>
              <a:t>import </a:t>
            </a:r>
            <a:r>
              <a:rPr lang="en-IN" sz="1600" dirty="0" err="1"/>
              <a:t>os</a:t>
            </a:r>
            <a:r>
              <a:rPr lang="en-IN" sz="1600" dirty="0"/>
              <a:t>, cv2, </a:t>
            </a:r>
            <a:r>
              <a:rPr lang="en-IN" sz="1600" dirty="0" err="1"/>
              <a:t>numpy</a:t>
            </a:r>
            <a:r>
              <a:rPr lang="en-IN" sz="1600" dirty="0"/>
              <a:t> as np, </a:t>
            </a:r>
            <a:r>
              <a:rPr lang="en-IN" sz="1600" dirty="0" err="1"/>
              <a:t>tensorflow</a:t>
            </a:r>
            <a:r>
              <a:rPr lang="en-IN" sz="1600" dirty="0"/>
              <a:t> as </a:t>
            </a:r>
            <a:r>
              <a:rPr lang="en-IN" sz="1600" dirty="0" err="1"/>
              <a:t>tf</a:t>
            </a:r>
            <a:endParaRPr lang="en-IN" sz="1600" dirty="0"/>
          </a:p>
          <a:p>
            <a:pPr marL="0" indent="0">
              <a:buNone/>
            </a:pPr>
            <a:r>
              <a:rPr lang="en-IN" sz="1600" dirty="0"/>
              <a:t>from scipy.io import </a:t>
            </a:r>
            <a:r>
              <a:rPr lang="en-IN" sz="1600" dirty="0" err="1"/>
              <a:t>loadmat</a:t>
            </a:r>
            <a:r>
              <a:rPr lang="en-IN" sz="1600" dirty="0"/>
              <a:t>, </a:t>
            </a:r>
            <a:r>
              <a:rPr lang="en-IN" sz="1600" dirty="0" err="1"/>
              <a:t>savemat</a:t>
            </a:r>
            <a:endParaRPr lang="en-IN" sz="1600" dirty="0"/>
          </a:p>
          <a:p>
            <a:pPr marL="0" indent="0">
              <a:buNone/>
            </a:pPr>
            <a:r>
              <a:rPr lang="en-IN" sz="1600" dirty="0"/>
              <a:t>from </a:t>
            </a:r>
            <a:r>
              <a:rPr lang="en-IN" sz="1600" dirty="0" err="1"/>
              <a:t>tensorflow.keras</a:t>
            </a:r>
            <a:r>
              <a:rPr lang="en-IN" sz="1600" dirty="0"/>
              <a:t> import layers, models, callbacks</a:t>
            </a:r>
            <a:endParaRPr lang="en-IN" sz="1600" dirty="0"/>
          </a:p>
          <a:p>
            <a:pPr marL="0" indent="0">
              <a:buNone/>
            </a:pPr>
            <a:r>
              <a:rPr lang="en-IN" sz="1600" dirty="0"/>
              <a:t>from </a:t>
            </a:r>
            <a:r>
              <a:rPr lang="en-IN" sz="1600" dirty="0" err="1"/>
              <a:t>google.colab</a:t>
            </a:r>
            <a:r>
              <a:rPr lang="en-IN" sz="1600" dirty="0"/>
              <a:t> import drive</a:t>
            </a:r>
            <a:endParaRPr lang="en-IN" sz="1600" dirty="0"/>
          </a:p>
          <a:p>
            <a:pPr marL="0" indent="0">
              <a:buNone/>
            </a:pPr>
            <a:r>
              <a:rPr lang="en-IN" sz="1600" dirty="0"/>
              <a:t>from matplotlib import </a:t>
            </a:r>
            <a:r>
              <a:rPr lang="en-IN" sz="1600" dirty="0" err="1"/>
              <a:t>pyplot</a:t>
            </a:r>
            <a:r>
              <a:rPr lang="en-IN" sz="1600" dirty="0"/>
              <a:t> as </a:t>
            </a:r>
            <a:r>
              <a:rPr lang="en-IN" sz="1600" dirty="0" err="1"/>
              <a:t>plt</a:t>
            </a:r>
            <a:endParaRPr lang="en-IN" sz="1600" dirty="0"/>
          </a:p>
          <a:p>
            <a:pPr marL="0" indent="0">
              <a:buNone/>
            </a:pPr>
            <a:r>
              <a:rPr lang="en-IN" sz="1600" dirty="0"/>
              <a:t>from </a:t>
            </a:r>
            <a:r>
              <a:rPr lang="en-IN" sz="1600" dirty="0" err="1"/>
              <a:t>scipy.ndimage</a:t>
            </a:r>
            <a:r>
              <a:rPr lang="en-IN" sz="1600" dirty="0"/>
              <a:t> import </a:t>
            </a:r>
            <a:r>
              <a:rPr lang="en-IN" sz="1600" dirty="0" err="1"/>
              <a:t>gaussian_filter</a:t>
            </a:r>
            <a:endParaRPr lang="en-IN" sz="1600" dirty="0"/>
          </a:p>
          <a:p>
            <a:pPr marL="0" indent="0">
              <a:buNone/>
            </a:pPr>
            <a:r>
              <a:rPr lang="en-IN" sz="1600" b="1" u="sng" dirty="0"/>
              <a:t>2. Mount Drive &amp; Paths</a:t>
            </a:r>
            <a:endParaRPr lang="en-IN" sz="1600" b="1" u="sng" dirty="0"/>
          </a:p>
          <a:p>
            <a:pPr marL="0" indent="0">
              <a:buNone/>
            </a:pPr>
            <a:r>
              <a:rPr lang="en-IN" sz="1600" dirty="0" err="1"/>
              <a:t>drive.mount</a:t>
            </a:r>
            <a:r>
              <a:rPr lang="en-IN" sz="1600" dirty="0"/>
              <a:t>('/content/drive')</a:t>
            </a:r>
            <a:endParaRPr lang="en-IN" sz="1600" dirty="0"/>
          </a:p>
          <a:p>
            <a:pPr marL="0" indent="0">
              <a:buNone/>
            </a:pPr>
            <a:r>
              <a:rPr lang="en-IN" sz="1600" dirty="0" err="1"/>
              <a:t>train_img_dir</a:t>
            </a:r>
            <a:r>
              <a:rPr lang="en-IN" sz="1600" dirty="0"/>
              <a:t> = "/content/drive/</a:t>
            </a:r>
            <a:r>
              <a:rPr lang="en-IN" sz="1600" dirty="0" err="1"/>
              <a:t>MyDrive</a:t>
            </a:r>
            <a:r>
              <a:rPr lang="en-IN" sz="1600" dirty="0"/>
              <a:t>/datasets/</a:t>
            </a:r>
            <a:r>
              <a:rPr lang="en-IN" sz="1600" dirty="0" err="1"/>
              <a:t>ShanghaiTech</a:t>
            </a:r>
            <a:r>
              <a:rPr lang="en-IN" sz="1600" dirty="0"/>
              <a:t>/</a:t>
            </a:r>
            <a:r>
              <a:rPr lang="en-IN" sz="1600" dirty="0" err="1"/>
              <a:t>part_A</a:t>
            </a:r>
            <a:r>
              <a:rPr lang="en-IN" sz="1600" dirty="0"/>
              <a:t>/</a:t>
            </a:r>
            <a:r>
              <a:rPr lang="en-IN" sz="1600" dirty="0" err="1"/>
              <a:t>train_data</a:t>
            </a:r>
            <a:r>
              <a:rPr lang="en-IN" sz="1600" dirty="0"/>
              <a:t>/images"</a:t>
            </a:r>
            <a:endParaRPr lang="en-IN" sz="1600" dirty="0"/>
          </a:p>
          <a:p>
            <a:pPr marL="0" indent="0">
              <a:buNone/>
            </a:pPr>
            <a:r>
              <a:rPr lang="en-IN" sz="1600" dirty="0" err="1"/>
              <a:t>train_gt_dir</a:t>
            </a:r>
            <a:r>
              <a:rPr lang="en-IN" sz="1600" dirty="0"/>
              <a:t>  = "/content/drive/</a:t>
            </a:r>
            <a:r>
              <a:rPr lang="en-IN" sz="1600" dirty="0" err="1"/>
              <a:t>MyDrive</a:t>
            </a:r>
            <a:r>
              <a:rPr lang="en-IN" sz="1600" dirty="0"/>
              <a:t>/datasets/</a:t>
            </a:r>
            <a:r>
              <a:rPr lang="en-IN" sz="1600" dirty="0" err="1"/>
              <a:t>ShanghaiTech</a:t>
            </a:r>
            <a:r>
              <a:rPr lang="en-IN" sz="1600" dirty="0"/>
              <a:t>/</a:t>
            </a:r>
            <a:r>
              <a:rPr lang="en-IN" sz="1600" dirty="0" err="1"/>
              <a:t>part_A</a:t>
            </a:r>
            <a:r>
              <a:rPr lang="en-IN" sz="1600" dirty="0"/>
              <a:t>/</a:t>
            </a:r>
            <a:r>
              <a:rPr lang="en-IN" sz="1600" dirty="0" err="1"/>
              <a:t>train_data</a:t>
            </a:r>
            <a:r>
              <a:rPr lang="en-IN" sz="1600" dirty="0"/>
              <a:t>/ground-truth"</a:t>
            </a:r>
            <a:endParaRPr lang="en-IN" sz="1600" dirty="0"/>
          </a:p>
          <a:p>
            <a:pPr marL="0" indent="0">
              <a:buNone/>
            </a:pPr>
            <a:r>
              <a:rPr lang="en-IN" sz="1600" dirty="0" err="1"/>
              <a:t>test_img_path</a:t>
            </a:r>
            <a:r>
              <a:rPr lang="en-IN" sz="1600" dirty="0"/>
              <a:t> = "/content/drive/</a:t>
            </a:r>
            <a:r>
              <a:rPr lang="en-IN" sz="1600" dirty="0" err="1"/>
              <a:t>MyDrive</a:t>
            </a:r>
            <a:r>
              <a:rPr lang="en-IN" sz="1600" dirty="0"/>
              <a:t>/datasets/</a:t>
            </a:r>
            <a:r>
              <a:rPr lang="en-IN" sz="1600" dirty="0" err="1"/>
              <a:t>ShanghaiTech</a:t>
            </a:r>
            <a:r>
              <a:rPr lang="en-IN" sz="1600" dirty="0"/>
              <a:t>/</a:t>
            </a:r>
            <a:r>
              <a:rPr lang="en-IN" sz="1600" dirty="0" err="1"/>
              <a:t>part_A</a:t>
            </a:r>
            <a:r>
              <a:rPr lang="en-IN" sz="1600" dirty="0"/>
              <a:t>/</a:t>
            </a:r>
            <a:r>
              <a:rPr lang="en-IN" sz="1600" dirty="0" err="1"/>
              <a:t>train_data</a:t>
            </a:r>
            <a:r>
              <a:rPr lang="en-IN" sz="1600" dirty="0"/>
              <a:t>/images/IMG_101.jpg"</a:t>
            </a:r>
            <a:endParaRPr lang="en-IN" sz="1600" dirty="0"/>
          </a:p>
          <a:p>
            <a:endParaRPr lang="en-IN" sz="1600" dirty="0"/>
          </a:p>
        </p:txBody>
      </p:sp>
      <p:sp>
        <p:nvSpPr>
          <p:cNvPr id="4" name="Date Placeholder 3"/>
          <p:cNvSpPr>
            <a:spLocks noGrp="1"/>
          </p:cNvSpPr>
          <p:nvPr>
            <p:ph type="dt" sz="half" idx="10"/>
          </p:nvPr>
        </p:nvSpPr>
        <p:spPr/>
        <p:txBody>
          <a:bodyPr/>
          <a:lstStyle/>
          <a:p>
            <a:r>
              <a:rPr lang="en-US" dirty="0">
                <a:sym typeface="+mn-ea"/>
              </a:rPr>
              <a:t>05-12-2025</a:t>
            </a:r>
            <a:endParaRPr lang="en-IN"/>
          </a:p>
        </p:txBody>
      </p:sp>
      <p:sp>
        <p:nvSpPr>
          <p:cNvPr id="5" name="Footer Placeholder 4"/>
          <p:cNvSpPr>
            <a:spLocks noGrp="1"/>
          </p:cNvSpPr>
          <p:nvPr>
            <p:ph type="ftr" sz="quarter" idx="11"/>
          </p:nvPr>
        </p:nvSpPr>
        <p:spPr/>
        <p:txBody>
          <a:bodyPr/>
          <a:lstStyle/>
          <a:p>
            <a:r>
              <a:rPr lang="en-US"/>
              <a:t>Review No.  2       Batch No.   AB7       Department of CSE</a:t>
            </a:r>
            <a:endParaRPr lang="en-IN" dirty="0"/>
          </a:p>
        </p:txBody>
      </p:sp>
      <p:sp>
        <p:nvSpPr>
          <p:cNvPr id="6" name="Slide Number Placeholder 5"/>
          <p:cNvSpPr>
            <a:spLocks noGrp="1"/>
          </p:cNvSpPr>
          <p:nvPr>
            <p:ph type="sldNum" sz="quarter" idx="12"/>
          </p:nvPr>
        </p:nvSpPr>
        <p:spPr/>
        <p:txBody>
          <a:bodyPr/>
          <a:lstStyle/>
          <a:p>
            <a:fld id="{65DCBD69-296B-4D7C-AF62-9B588FC78772}" type="slidenum">
              <a:rPr lang="en-IN" smtClean="0"/>
            </a:fld>
            <a:endParaRPr lang="en-IN"/>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102995"/>
            <a:ext cx="10515600" cy="5064760"/>
          </a:xfrm>
        </p:spPr>
        <p:txBody>
          <a:bodyPr>
            <a:normAutofit/>
          </a:bodyPr>
          <a:lstStyle/>
          <a:p>
            <a:pPr marL="0" indent="0">
              <a:buNone/>
            </a:pPr>
            <a:r>
              <a:rPr lang="en-IN" sz="1800" dirty="0"/>
              <a:t> </a:t>
            </a:r>
            <a:r>
              <a:rPr lang="en-IN" sz="1800" b="1" dirty="0"/>
              <a:t>3. Density Map Function</a:t>
            </a:r>
            <a:endParaRPr lang="en-IN" sz="1800" b="1" dirty="0"/>
          </a:p>
          <a:p>
            <a:pPr marL="0" indent="0">
              <a:buNone/>
            </a:pPr>
            <a:r>
              <a:rPr lang="en-IN" sz="1800" dirty="0"/>
              <a:t>def </a:t>
            </a:r>
            <a:r>
              <a:rPr lang="en-IN" sz="1800" dirty="0" err="1"/>
              <a:t>create_scaled_density_map</a:t>
            </a:r>
            <a:r>
              <a:rPr lang="en-IN" sz="1800" dirty="0"/>
              <a:t>(points, </a:t>
            </a:r>
            <a:r>
              <a:rPr lang="en-IN" sz="1800" dirty="0" err="1"/>
              <a:t>orig_shape</a:t>
            </a:r>
            <a:r>
              <a:rPr lang="en-IN" sz="1800" dirty="0"/>
              <a:t>, </a:t>
            </a:r>
            <a:r>
              <a:rPr lang="en-IN" sz="1800" dirty="0" err="1"/>
              <a:t>target_shape</a:t>
            </a:r>
            <a:r>
              <a:rPr lang="en-IN" sz="1800" dirty="0"/>
              <a:t>, sigma=4):</a:t>
            </a:r>
            <a:endParaRPr lang="en-IN" sz="1800" dirty="0"/>
          </a:p>
          <a:p>
            <a:pPr marL="0" indent="0">
              <a:buNone/>
            </a:pPr>
            <a:r>
              <a:rPr lang="en-IN" sz="1800" dirty="0"/>
              <a:t>    </a:t>
            </a:r>
            <a:r>
              <a:rPr lang="en-IN" sz="1800" dirty="0" err="1"/>
              <a:t>gt</a:t>
            </a:r>
            <a:r>
              <a:rPr lang="en-IN" sz="1800" dirty="0"/>
              <a:t> = </a:t>
            </a:r>
            <a:r>
              <a:rPr lang="en-IN" sz="1800" dirty="0" err="1"/>
              <a:t>len</a:t>
            </a:r>
            <a:r>
              <a:rPr lang="en-IN" sz="1800" dirty="0"/>
              <a:t>(points)</a:t>
            </a:r>
            <a:endParaRPr lang="en-IN" sz="1800" dirty="0"/>
          </a:p>
          <a:p>
            <a:pPr marL="0" indent="0">
              <a:buNone/>
            </a:pPr>
            <a:r>
              <a:rPr lang="en-IN" sz="1800" dirty="0"/>
              <a:t>    dm = </a:t>
            </a:r>
            <a:r>
              <a:rPr lang="en-IN" sz="1800" dirty="0" err="1"/>
              <a:t>np.zeros</a:t>
            </a:r>
            <a:r>
              <a:rPr lang="en-IN" sz="1800" dirty="0"/>
              <a:t>(</a:t>
            </a:r>
            <a:r>
              <a:rPr lang="en-IN" sz="1800" dirty="0" err="1"/>
              <a:t>orig_shape</a:t>
            </a:r>
            <a:r>
              <a:rPr lang="en-IN" sz="1800" dirty="0"/>
              <a:t>[:2], np.float32)</a:t>
            </a:r>
            <a:endParaRPr lang="en-IN" sz="1800" dirty="0"/>
          </a:p>
          <a:p>
            <a:pPr marL="0" indent="0">
              <a:buNone/>
            </a:pPr>
            <a:r>
              <a:rPr lang="en-IN" sz="1800" dirty="0"/>
              <a:t>    for p in points:</a:t>
            </a:r>
            <a:endParaRPr lang="en-IN" sz="1800" dirty="0"/>
          </a:p>
          <a:p>
            <a:pPr marL="0" indent="0">
              <a:buNone/>
            </a:pPr>
            <a:r>
              <a:rPr lang="en-IN" sz="1800" dirty="0"/>
              <a:t>        </a:t>
            </a:r>
            <a:r>
              <a:rPr lang="en-IN" sz="1800" dirty="0" err="1"/>
              <a:t>x,y</a:t>
            </a:r>
            <a:r>
              <a:rPr lang="en-IN" sz="1800" dirty="0"/>
              <a:t> = int(p[0]), int(p[1])</a:t>
            </a:r>
            <a:endParaRPr lang="en-IN" sz="1800" dirty="0"/>
          </a:p>
          <a:p>
            <a:pPr marL="0" indent="0">
              <a:buNone/>
            </a:pPr>
            <a:r>
              <a:rPr lang="en-IN" sz="1800" dirty="0"/>
              <a:t>        if 0&lt;=x&lt;</a:t>
            </a:r>
            <a:r>
              <a:rPr lang="en-IN" sz="1800" dirty="0" err="1"/>
              <a:t>orig_shape</a:t>
            </a:r>
            <a:r>
              <a:rPr lang="en-IN" sz="1800" dirty="0"/>
              <a:t>[1] and 0&lt;=y&lt;</a:t>
            </a:r>
            <a:r>
              <a:rPr lang="en-IN" sz="1800" dirty="0" err="1"/>
              <a:t>orig_shape</a:t>
            </a:r>
            <a:r>
              <a:rPr lang="en-IN" sz="1800" dirty="0"/>
              <a:t>[0]:</a:t>
            </a:r>
            <a:endParaRPr lang="en-IN" sz="1800" dirty="0"/>
          </a:p>
          <a:p>
            <a:pPr marL="0" indent="0">
              <a:buNone/>
            </a:pPr>
            <a:r>
              <a:rPr lang="en-IN" sz="1800" dirty="0"/>
              <a:t>            dm[</a:t>
            </a:r>
            <a:r>
              <a:rPr lang="en-IN" sz="1800" dirty="0" err="1"/>
              <a:t>y,x</a:t>
            </a:r>
            <a:r>
              <a:rPr lang="en-IN" sz="1800" dirty="0"/>
              <a:t>] = 1</a:t>
            </a:r>
            <a:endParaRPr lang="en-IN" sz="1800" dirty="0"/>
          </a:p>
          <a:p>
            <a:pPr marL="0" indent="0">
              <a:buNone/>
            </a:pPr>
            <a:r>
              <a:rPr lang="en-IN" sz="1800" dirty="0"/>
              <a:t>    dm = </a:t>
            </a:r>
            <a:r>
              <a:rPr lang="en-IN" sz="1800" dirty="0" err="1"/>
              <a:t>gaussian_filter</a:t>
            </a:r>
            <a:r>
              <a:rPr lang="en-IN" sz="1800" dirty="0"/>
              <a:t>(dm, sigma=sigma)</a:t>
            </a:r>
            <a:endParaRPr lang="en-IN" sz="1800" dirty="0"/>
          </a:p>
          <a:p>
            <a:pPr marL="0" indent="0">
              <a:buNone/>
            </a:pPr>
            <a:r>
              <a:rPr lang="en-IN" sz="1800" dirty="0"/>
              <a:t>    </a:t>
            </a:r>
            <a:r>
              <a:rPr lang="en-IN" sz="1800" dirty="0" err="1"/>
              <a:t>dm_resized</a:t>
            </a:r>
            <a:r>
              <a:rPr lang="en-IN" sz="1800" dirty="0"/>
              <a:t> = cv2.resize(dm, (</a:t>
            </a:r>
            <a:r>
              <a:rPr lang="en-IN" sz="1800" dirty="0" err="1"/>
              <a:t>target_shape</a:t>
            </a:r>
            <a:r>
              <a:rPr lang="en-IN" sz="1800" dirty="0"/>
              <a:t>[1], </a:t>
            </a:r>
            <a:r>
              <a:rPr lang="en-IN" sz="1800" dirty="0" err="1"/>
              <a:t>target_shape</a:t>
            </a:r>
            <a:r>
              <a:rPr lang="en-IN" sz="1800" dirty="0"/>
              <a:t>[0]))</a:t>
            </a:r>
            <a:endParaRPr lang="en-IN" sz="1800" dirty="0"/>
          </a:p>
          <a:p>
            <a:pPr marL="0" indent="0">
              <a:buNone/>
            </a:pPr>
            <a:r>
              <a:rPr lang="en-IN" sz="1800" dirty="0"/>
              <a:t>    if </a:t>
            </a:r>
            <a:r>
              <a:rPr lang="en-IN" sz="1800" dirty="0" err="1"/>
              <a:t>np.sum</a:t>
            </a:r>
            <a:r>
              <a:rPr lang="en-IN" sz="1800" dirty="0"/>
              <a:t>(</a:t>
            </a:r>
            <a:r>
              <a:rPr lang="en-IN" sz="1800" dirty="0" err="1"/>
              <a:t>dm_resized</a:t>
            </a:r>
            <a:r>
              <a:rPr lang="en-IN" sz="1800" dirty="0"/>
              <a:t>)&gt;0:</a:t>
            </a:r>
            <a:endParaRPr lang="en-IN" sz="1800" dirty="0"/>
          </a:p>
          <a:p>
            <a:pPr marL="0" indent="0">
              <a:buNone/>
            </a:pPr>
            <a:r>
              <a:rPr lang="en-IN" sz="1800" dirty="0"/>
              <a:t>        </a:t>
            </a:r>
            <a:r>
              <a:rPr lang="en-IN" sz="1800" dirty="0" err="1"/>
              <a:t>dm_resized</a:t>
            </a:r>
            <a:r>
              <a:rPr lang="en-IN" sz="1800" dirty="0"/>
              <a:t> = (</a:t>
            </a:r>
            <a:r>
              <a:rPr lang="en-IN" sz="1800" dirty="0" err="1"/>
              <a:t>dm_resized</a:t>
            </a:r>
            <a:r>
              <a:rPr lang="en-IN" sz="1800" dirty="0"/>
              <a:t> / </a:t>
            </a:r>
            <a:r>
              <a:rPr lang="en-IN" sz="1800" dirty="0" err="1"/>
              <a:t>np.sum</a:t>
            </a:r>
            <a:r>
              <a:rPr lang="en-IN" sz="1800" dirty="0"/>
              <a:t>(</a:t>
            </a:r>
            <a:r>
              <a:rPr lang="en-IN" sz="1800" dirty="0" err="1"/>
              <a:t>dm_resized</a:t>
            </a:r>
            <a:r>
              <a:rPr lang="en-IN" sz="1800" dirty="0"/>
              <a:t>)) * </a:t>
            </a:r>
            <a:r>
              <a:rPr lang="en-IN" sz="1800" dirty="0" err="1"/>
              <a:t>gt</a:t>
            </a:r>
            <a:endParaRPr lang="en-IN" sz="1800" dirty="0"/>
          </a:p>
          <a:p>
            <a:pPr marL="0" indent="0">
              <a:buNone/>
            </a:pPr>
            <a:r>
              <a:rPr lang="en-IN" sz="1800" dirty="0"/>
              <a:t>    return </a:t>
            </a:r>
            <a:r>
              <a:rPr lang="en-IN" sz="1800" dirty="0" err="1"/>
              <a:t>dm_resized</a:t>
            </a:r>
            <a:endParaRPr lang="en-IN" sz="1800" dirty="0"/>
          </a:p>
        </p:txBody>
      </p:sp>
      <p:sp>
        <p:nvSpPr>
          <p:cNvPr id="4" name="Date Placeholder 3"/>
          <p:cNvSpPr>
            <a:spLocks noGrp="1"/>
          </p:cNvSpPr>
          <p:nvPr>
            <p:ph type="dt" sz="half" idx="10"/>
          </p:nvPr>
        </p:nvSpPr>
        <p:spPr/>
        <p:txBody>
          <a:bodyPr/>
          <a:lstStyle/>
          <a:p>
            <a:r>
              <a:rPr lang="en-US" dirty="0">
                <a:sym typeface="+mn-ea"/>
              </a:rPr>
              <a:t>05-12-2025</a:t>
            </a:r>
            <a:endParaRPr lang="en-IN"/>
          </a:p>
        </p:txBody>
      </p:sp>
      <p:sp>
        <p:nvSpPr>
          <p:cNvPr id="5" name="Footer Placeholder 4"/>
          <p:cNvSpPr>
            <a:spLocks noGrp="1"/>
          </p:cNvSpPr>
          <p:nvPr>
            <p:ph type="ftr" sz="quarter" idx="11"/>
          </p:nvPr>
        </p:nvSpPr>
        <p:spPr/>
        <p:txBody>
          <a:bodyPr/>
          <a:lstStyle/>
          <a:p>
            <a:r>
              <a:rPr lang="en-US"/>
              <a:t>Review No.  2      Batch No.   AB7       Department of CSE</a:t>
            </a:r>
            <a:endParaRPr lang="en-IN" dirty="0"/>
          </a:p>
        </p:txBody>
      </p:sp>
      <p:sp>
        <p:nvSpPr>
          <p:cNvPr id="6" name="Slide Number Placeholder 5"/>
          <p:cNvSpPr>
            <a:spLocks noGrp="1"/>
          </p:cNvSpPr>
          <p:nvPr>
            <p:ph type="sldNum" sz="quarter" idx="12"/>
          </p:nvPr>
        </p:nvSpPr>
        <p:spPr/>
        <p:txBody>
          <a:bodyPr/>
          <a:lstStyle/>
          <a:p>
            <a:fld id="{65DCBD69-296B-4D7C-AF62-9B588FC78772}" type="slidenum">
              <a:rPr lang="en-IN" smtClean="0"/>
            </a:fld>
            <a:endParaRPr lang="en-IN"/>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idx="1"/>
          </p:nvPr>
        </p:nvSpPr>
        <p:spPr>
          <a:xfrm>
            <a:off x="838200" y="1305560"/>
            <a:ext cx="10515600" cy="4871720"/>
          </a:xfrm>
        </p:spPr>
        <p:txBody>
          <a:bodyPr>
            <a:noAutofit/>
          </a:bodyPr>
          <a:p>
            <a:pPr marL="0" indent="0">
              <a:buNone/>
            </a:pPr>
            <a:r>
              <a:rPr lang="en-US" altLang="en-US" sz="1500" b="1"/>
              <a:t>4. Dataset Loader</a:t>
            </a:r>
            <a:endParaRPr lang="en-US" altLang="en-US" sz="1500" b="1"/>
          </a:p>
          <a:p>
            <a:pPr marL="0" indent="0">
              <a:buNone/>
            </a:pPr>
            <a:r>
              <a:rPr lang="en-US" altLang="en-US" sz="1500"/>
              <a:t>def load_dataset(img_dir, gt_dir, max_images=250, target_shape=(112,112)):</a:t>
            </a:r>
            <a:endParaRPr lang="en-US" altLang="en-US" sz="1500"/>
          </a:p>
          <a:p>
            <a:pPr marL="0" indent="0">
              <a:buNone/>
            </a:pPr>
            <a:r>
              <a:rPr lang="en-US" altLang="en-US" sz="1500"/>
              <a:t>    X,Y = [], []</a:t>
            </a:r>
            <a:endParaRPr lang="en-US" altLang="en-US" sz="1500"/>
          </a:p>
          <a:p>
            <a:pPr marL="0" indent="0">
              <a:buNone/>
            </a:pPr>
            <a:r>
              <a:rPr lang="en-US" altLang="en-US" sz="1500"/>
              <a:t>    for file in sorted(os.listdir(img_dir))[:max_images]:</a:t>
            </a:r>
            <a:endParaRPr lang="en-US" altLang="en-US" sz="1500"/>
          </a:p>
          <a:p>
            <a:pPr marL="0" indent="0">
              <a:buNone/>
            </a:pPr>
            <a:r>
              <a:rPr lang="en-US" altLang="en-US" sz="1500"/>
              <a:t>        if file.endswith(".jpg"):</a:t>
            </a:r>
            <a:endParaRPr lang="en-US" altLang="en-US" sz="1500"/>
          </a:p>
          <a:p>
            <a:pPr marL="0" indent="0">
              <a:buNone/>
            </a:pPr>
            <a:r>
              <a:rPr lang="en-US" altLang="en-US" sz="1500"/>
              <a:t>            img = cv2.imread(os.path.join(img_dir,file))</a:t>
            </a:r>
            <a:endParaRPr lang="en-US" altLang="en-US" sz="1500"/>
          </a:p>
          <a:p>
            <a:pPr marL="0" indent="0">
              <a:buNone/>
            </a:pPr>
            <a:r>
              <a:rPr lang="en-US" altLang="en-US" sz="1500"/>
              <a:t>            img_resized = cv2.resize(img,(224,224)) / 255.0</a:t>
            </a:r>
            <a:endParaRPr lang="en-US" altLang="en-US" sz="1500"/>
          </a:p>
          <a:p>
            <a:pPr marL="0" indent="0">
              <a:buNone/>
            </a:pPr>
            <a:r>
              <a:rPr lang="en-US" altLang="en-US" sz="1500"/>
              <a:t>            mat = loadmat(os.path.join(gt_dir,f"GT_{file.replace('.jpg','.mat')}"))</a:t>
            </a:r>
            <a:endParaRPr lang="en-US" altLang="en-US" sz="1500"/>
          </a:p>
          <a:p>
            <a:pPr marL="0" indent="0">
              <a:buNone/>
            </a:pPr>
            <a:r>
              <a:rPr lang="en-US" altLang="en-US" sz="1500"/>
              <a:t>            points = mat["image_info"][0][0][0][0][0]</a:t>
            </a:r>
            <a:endParaRPr lang="en-US" altLang="en-US" sz="1500"/>
          </a:p>
          <a:p>
            <a:pPr marL="0" indent="0">
              <a:buNone/>
            </a:pPr>
            <a:r>
              <a:rPr lang="en-US" altLang="en-US" sz="1500"/>
              <a:t>            dmap = create_scaled_density_map(points, img.shape, target_shape)</a:t>
            </a:r>
            <a:endParaRPr lang="en-US" altLang="en-US" sz="1500"/>
          </a:p>
          <a:p>
            <a:pPr marL="0" indent="0">
              <a:buNone/>
            </a:pPr>
            <a:r>
              <a:rPr lang="en-US" altLang="en-US" sz="1500"/>
              <a:t>            X.append(img_resized); Y.append(np.expand_dims(dmap,-1))</a:t>
            </a:r>
            <a:endParaRPr lang="en-US" altLang="en-US" sz="1500"/>
          </a:p>
          <a:p>
            <a:pPr marL="0" indent="0">
              <a:buNone/>
            </a:pPr>
            <a:r>
              <a:rPr lang="en-US" altLang="en-US" sz="1500"/>
              <a:t>    return np.array(X), np.array(Y)</a:t>
            </a:r>
            <a:endParaRPr lang="en-US" altLang="en-US" sz="1500"/>
          </a:p>
          <a:p>
            <a:pPr marL="0" indent="0">
              <a:buNone/>
            </a:pPr>
            <a:endParaRPr lang="en-US" altLang="en-US" sz="1500"/>
          </a:p>
          <a:p>
            <a:pPr marL="0" indent="0">
              <a:buNone/>
            </a:pPr>
            <a:r>
              <a:rPr lang="en-US" altLang="en-US" sz="1500"/>
              <a:t>X_train, Y_train = load_dataset(train_img_dir, train_gt_dir)</a:t>
            </a:r>
            <a:endParaRPr lang="en-US" altLang="en-US" sz="1500"/>
          </a:p>
          <a:p>
            <a:endParaRPr lang="en-US" altLang="en-US" sz="500"/>
          </a:p>
        </p:txBody>
      </p:sp>
      <p:sp>
        <p:nvSpPr>
          <p:cNvPr id="4" name="Date Placeholder 3"/>
          <p:cNvSpPr>
            <a:spLocks noGrp="1"/>
          </p:cNvSpPr>
          <p:nvPr>
            <p:ph type="dt" sz="half" idx="10"/>
          </p:nvPr>
        </p:nvSpPr>
        <p:spPr/>
        <p:txBody>
          <a:bodyPr/>
          <a:p>
            <a:r>
              <a:rPr lang="en-US" dirty="0">
                <a:sym typeface="+mn-ea"/>
              </a:rPr>
              <a:t>05-12-2025</a:t>
            </a:r>
            <a:endParaRPr lang="en-IN"/>
          </a:p>
        </p:txBody>
      </p:sp>
      <p:sp>
        <p:nvSpPr>
          <p:cNvPr id="5" name="Footer Placeholder 4"/>
          <p:cNvSpPr>
            <a:spLocks noGrp="1"/>
          </p:cNvSpPr>
          <p:nvPr>
            <p:ph type="ftr" sz="quarter" idx="11"/>
          </p:nvPr>
        </p:nvSpPr>
        <p:spPr/>
        <p:txBody>
          <a:bodyPr/>
          <a:p>
            <a:r>
              <a:rPr lang="en-US" dirty="0"/>
              <a:t>Review No.  2       Batch No.   AB7       Department of CSE</a:t>
            </a:r>
            <a:endParaRPr lang="en-IN" dirty="0"/>
          </a:p>
        </p:txBody>
      </p:sp>
      <p:sp>
        <p:nvSpPr>
          <p:cNvPr id="6" name="Slide Number Placeholder 5"/>
          <p:cNvSpPr>
            <a:spLocks noGrp="1"/>
          </p:cNvSpPr>
          <p:nvPr>
            <p:ph type="sldNum" sz="quarter" idx="12"/>
          </p:nvPr>
        </p:nvSpPr>
        <p:spPr/>
        <p:txBody>
          <a:bodyPr/>
          <a:p>
            <a:fld id="{65DCBD69-296B-4D7C-AF62-9B588FC78772}" type="slidenum">
              <a:rPr lang="en-IN" smtClean="0"/>
            </a:fld>
            <a:endParaRPr lang="en-IN"/>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idx="1"/>
          </p:nvPr>
        </p:nvSpPr>
        <p:spPr>
          <a:xfrm>
            <a:off x="838200" y="1035685"/>
            <a:ext cx="10515600" cy="5141595"/>
          </a:xfrm>
        </p:spPr>
        <p:txBody>
          <a:bodyPr>
            <a:noAutofit/>
          </a:bodyPr>
          <a:p>
            <a:pPr marL="0" indent="0">
              <a:buNone/>
            </a:pPr>
            <a:r>
              <a:rPr lang="en-US" altLang="en-US" sz="1500" b="1"/>
              <a:t>5. Build Model</a:t>
            </a:r>
            <a:endParaRPr lang="en-US" altLang="en-US" sz="1500" b="1"/>
          </a:p>
          <a:p>
            <a:pPr marL="0" indent="0">
              <a:buNone/>
            </a:pPr>
            <a:r>
              <a:rPr lang="en-US" altLang="en-US" sz="1500"/>
              <a:t>def build_crowd_model(input_shape=(224,224,3)):</a:t>
            </a:r>
            <a:endParaRPr lang="en-US" altLang="en-US" sz="1500"/>
          </a:p>
          <a:p>
            <a:pPr marL="0" indent="0">
              <a:buNone/>
            </a:pPr>
            <a:r>
              <a:rPr lang="en-US" altLang="en-US" sz="1500"/>
              <a:t>    inp = layers.Input(shape=input_shape)</a:t>
            </a:r>
            <a:endParaRPr lang="en-US" altLang="en-US" sz="1500"/>
          </a:p>
          <a:p>
            <a:pPr marL="0" indent="0">
              <a:buNone/>
            </a:pPr>
            <a:r>
              <a:rPr lang="en-US" altLang="en-US" sz="1500"/>
              <a:t>    x = layers.Conv2D(64,3,padding='same',activation='relu')(inp); x = layers.MaxPooling2D(2)(x)</a:t>
            </a:r>
            <a:endParaRPr lang="en-US" altLang="en-US" sz="1500"/>
          </a:p>
          <a:p>
            <a:pPr marL="0" indent="0">
              <a:buNone/>
            </a:pPr>
            <a:r>
              <a:rPr lang="en-US" altLang="en-US" sz="1500"/>
              <a:t>    x = layers.Conv2D(128,3,padding='same',activation='relu')(x); x = layers.MaxPooling2D(2)(x)</a:t>
            </a:r>
            <a:endParaRPr lang="en-US" altLang="en-US" sz="1500"/>
          </a:p>
          <a:p>
            <a:pPr marL="0" indent="0">
              <a:buNone/>
            </a:pPr>
            <a:r>
              <a:rPr lang="en-US" altLang="en-US" sz="1500"/>
              <a:t>    x = layers.Conv2D(256,3,padding='same',activation='relu')(x); x = layers.MaxPooling2D(2)(x)</a:t>
            </a:r>
            <a:endParaRPr lang="en-US" altLang="en-US" sz="1500"/>
          </a:p>
          <a:p>
            <a:pPr marL="0" indent="0">
              <a:buNone/>
            </a:pPr>
            <a:r>
              <a:rPr lang="en-US" altLang="en-US" sz="1500"/>
              <a:t>    x = layers.Conv2D(512,3,padding='same',activation='relu')(x)</a:t>
            </a:r>
            <a:endParaRPr lang="en-US" altLang="en-US" sz="1500"/>
          </a:p>
          <a:p>
            <a:pPr marL="0" indent="0">
              <a:buNone/>
            </a:pPr>
            <a:r>
              <a:rPr lang="en-US" altLang="en-US" sz="1500"/>
              <a:t>    x = layers.UpSampling2D(2)(x); x = layers.Conv2D(256,3,padding='same',activation='relu')(x)</a:t>
            </a:r>
            <a:endParaRPr lang="en-US" altLang="en-US" sz="1500"/>
          </a:p>
          <a:p>
            <a:pPr marL="0" indent="0">
              <a:buNone/>
            </a:pPr>
            <a:r>
              <a:rPr lang="en-US" altLang="en-US" sz="1500"/>
              <a:t>    x = layers.UpSampling2D(2)(x); x = layers.Conv2D(128,3,padding='same',activation='relu')(x)</a:t>
            </a:r>
            <a:endParaRPr lang="en-US" altLang="en-US" sz="1500"/>
          </a:p>
          <a:p>
            <a:pPr marL="0" indent="0">
              <a:buNone/>
            </a:pPr>
            <a:r>
              <a:rPr lang="en-US" altLang="en-US" sz="1500"/>
              <a:t>    out = layers.Conv2D(1,1,padding='same',activation='relu')(x)</a:t>
            </a:r>
            <a:endParaRPr lang="en-US" altLang="en-US" sz="1500"/>
          </a:p>
          <a:p>
            <a:pPr marL="0" indent="0">
              <a:buNone/>
            </a:pPr>
            <a:r>
              <a:rPr lang="en-US" altLang="en-US" sz="1500"/>
              <a:t>    return models.Model(inp,out)</a:t>
            </a:r>
            <a:endParaRPr lang="en-US" altLang="en-US" sz="1500"/>
          </a:p>
          <a:p>
            <a:pPr marL="0" indent="0">
              <a:buNone/>
            </a:pPr>
            <a:endParaRPr lang="en-US" altLang="en-US" sz="1500"/>
          </a:p>
          <a:p>
            <a:pPr marL="0" indent="0">
              <a:buNone/>
            </a:pPr>
            <a:r>
              <a:rPr lang="en-US" altLang="en-US" sz="1500"/>
              <a:t>model = build_crowd_model()</a:t>
            </a:r>
            <a:endParaRPr lang="en-US" altLang="en-US" sz="1500"/>
          </a:p>
          <a:p>
            <a:pPr marL="0" indent="0">
              <a:buNone/>
            </a:pPr>
            <a:r>
              <a:rPr lang="en-US" altLang="en-US" sz="1500"/>
              <a:t>model.compile(optimizer=tf.keras.optimizers.Adam(1e-5), loss='mse')</a:t>
            </a:r>
            <a:endParaRPr lang="en-US" altLang="en-US" sz="1500"/>
          </a:p>
          <a:p>
            <a:pPr marL="0" indent="0">
              <a:buNone/>
            </a:pPr>
            <a:endParaRPr lang="en-US" altLang="en-US" sz="500"/>
          </a:p>
        </p:txBody>
      </p:sp>
      <p:sp>
        <p:nvSpPr>
          <p:cNvPr id="4" name="Date Placeholder 3"/>
          <p:cNvSpPr>
            <a:spLocks noGrp="1"/>
          </p:cNvSpPr>
          <p:nvPr>
            <p:ph type="dt" sz="half" idx="10"/>
          </p:nvPr>
        </p:nvSpPr>
        <p:spPr/>
        <p:txBody>
          <a:bodyPr/>
          <a:p>
            <a:r>
              <a:rPr lang="en-US" dirty="0">
                <a:sym typeface="+mn-ea"/>
              </a:rPr>
              <a:t>05-12-2025</a:t>
            </a:r>
            <a:endParaRPr lang="en-IN"/>
          </a:p>
        </p:txBody>
      </p:sp>
      <p:sp>
        <p:nvSpPr>
          <p:cNvPr id="5" name="Footer Placeholder 4"/>
          <p:cNvSpPr>
            <a:spLocks noGrp="1"/>
          </p:cNvSpPr>
          <p:nvPr>
            <p:ph type="ftr" sz="quarter" idx="11"/>
          </p:nvPr>
        </p:nvSpPr>
        <p:spPr/>
        <p:txBody>
          <a:bodyPr/>
          <a:p>
            <a:r>
              <a:rPr lang="en-US" dirty="0"/>
              <a:t>Review No.  2       Batch No.   AB7       Department of CSE</a:t>
            </a:r>
            <a:endParaRPr lang="en-IN" dirty="0"/>
          </a:p>
        </p:txBody>
      </p:sp>
      <p:sp>
        <p:nvSpPr>
          <p:cNvPr id="6" name="Slide Number Placeholder 5"/>
          <p:cNvSpPr>
            <a:spLocks noGrp="1"/>
          </p:cNvSpPr>
          <p:nvPr>
            <p:ph type="sldNum" sz="quarter" idx="12"/>
          </p:nvPr>
        </p:nvSpPr>
        <p:spPr/>
        <p:txBody>
          <a:bodyPr/>
          <a:p>
            <a:fld id="{65DCBD69-296B-4D7C-AF62-9B588FC78772}" type="slidenum">
              <a:rPr lang="en-IN" smtClean="0"/>
            </a:fld>
            <a:endParaRPr lang="en-IN"/>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idx="1"/>
          </p:nvPr>
        </p:nvSpPr>
        <p:spPr/>
        <p:txBody>
          <a:bodyPr>
            <a:normAutofit/>
          </a:bodyPr>
          <a:p>
            <a:pPr marL="0" indent="0">
              <a:buNone/>
            </a:pPr>
            <a:r>
              <a:rPr lang="en-US" altLang="en-US" sz="1600" b="1"/>
              <a:t>6. Train Model</a:t>
            </a:r>
            <a:endParaRPr lang="en-US" altLang="en-US" sz="1600" b="1"/>
          </a:p>
          <a:p>
            <a:pPr marL="0" indent="0">
              <a:buNone/>
            </a:pPr>
            <a:r>
              <a:rPr lang="en-US" altLang="en-US" sz="1600"/>
              <a:t>checkpoint = callbacks.ModelCheckpoint("best_model.keras", save_best_only=True)</a:t>
            </a:r>
            <a:endParaRPr lang="en-US" altLang="en-US" sz="1600"/>
          </a:p>
          <a:p>
            <a:pPr marL="0" indent="0">
              <a:buNone/>
            </a:pPr>
            <a:r>
              <a:rPr lang="en-US" altLang="en-US" sz="1600"/>
              <a:t>model.fit(X_train, Y_train, epochs=50, batch_size=8, validation_split=0.1, callbacks=[checkpoint])</a:t>
            </a:r>
            <a:endParaRPr lang="en-US" altLang="en-US" sz="1600"/>
          </a:p>
          <a:p>
            <a:pPr marL="0" indent="0">
              <a:buNone/>
            </a:pPr>
            <a:endParaRPr lang="en-US" altLang="en-US" sz="1600"/>
          </a:p>
        </p:txBody>
      </p:sp>
      <p:sp>
        <p:nvSpPr>
          <p:cNvPr id="4" name="Date Placeholder 3"/>
          <p:cNvSpPr>
            <a:spLocks noGrp="1"/>
          </p:cNvSpPr>
          <p:nvPr>
            <p:ph type="dt" sz="half" idx="10"/>
          </p:nvPr>
        </p:nvSpPr>
        <p:spPr/>
        <p:txBody>
          <a:bodyPr/>
          <a:p>
            <a:r>
              <a:rPr lang="en-US" dirty="0">
                <a:sym typeface="+mn-ea"/>
              </a:rPr>
              <a:t>05-12-2025</a:t>
            </a:r>
            <a:endParaRPr lang="en-IN"/>
          </a:p>
        </p:txBody>
      </p:sp>
      <p:sp>
        <p:nvSpPr>
          <p:cNvPr id="5" name="Footer Placeholder 4"/>
          <p:cNvSpPr>
            <a:spLocks noGrp="1"/>
          </p:cNvSpPr>
          <p:nvPr>
            <p:ph type="ftr" sz="quarter" idx="11"/>
          </p:nvPr>
        </p:nvSpPr>
        <p:spPr/>
        <p:txBody>
          <a:bodyPr/>
          <a:p>
            <a:r>
              <a:rPr lang="en-US" dirty="0"/>
              <a:t>Review No.  2       Batch No.   AB7       Department of CSE</a:t>
            </a:r>
            <a:endParaRPr lang="en-IN" dirty="0"/>
          </a:p>
        </p:txBody>
      </p:sp>
      <p:sp>
        <p:nvSpPr>
          <p:cNvPr id="6" name="Slide Number Placeholder 5"/>
          <p:cNvSpPr>
            <a:spLocks noGrp="1"/>
          </p:cNvSpPr>
          <p:nvPr>
            <p:ph type="sldNum" sz="quarter" idx="12"/>
          </p:nvPr>
        </p:nvSpPr>
        <p:spPr/>
        <p:txBody>
          <a:bodyPr/>
          <a:p>
            <a:fld id="{65DCBD69-296B-4D7C-AF62-9B588FC78772}" type="slidenum">
              <a:rPr lang="en-IN" smtClean="0"/>
            </a:fld>
            <a:endParaRPr lang="en-IN"/>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idx="1"/>
          </p:nvPr>
        </p:nvSpPr>
        <p:spPr>
          <a:xfrm>
            <a:off x="838200" y="890270"/>
            <a:ext cx="10515600" cy="5287010"/>
          </a:xfrm>
        </p:spPr>
        <p:txBody>
          <a:bodyPr>
            <a:normAutofit fontScale="25000"/>
          </a:bodyPr>
          <a:p>
            <a:pPr marL="0" indent="0">
              <a:buNone/>
            </a:pPr>
            <a:r>
              <a:rPr lang="en-US" altLang="en-US" sz="4800" b="1"/>
              <a:t>7. Predict &amp; Visualize</a:t>
            </a:r>
            <a:endParaRPr lang="en-US" altLang="en-US" sz="4800" b="1"/>
          </a:p>
          <a:p>
            <a:pPr marL="0" indent="0">
              <a:buNone/>
            </a:pPr>
            <a:r>
              <a:rPr lang="en-US" altLang="en-US" sz="4800"/>
              <a:t>def predict_and_save(img_path, threshold=40):</a:t>
            </a:r>
            <a:endParaRPr lang="en-US" altLang="en-US" sz="4800"/>
          </a:p>
          <a:p>
            <a:pPr marL="0" indent="0">
              <a:buNone/>
            </a:pPr>
            <a:r>
              <a:rPr lang="en-US" altLang="en-US" sz="4800"/>
              <a:t>    model = models.load_model("best_model.keras")</a:t>
            </a:r>
            <a:endParaRPr lang="en-US" altLang="en-US" sz="4800"/>
          </a:p>
          <a:p>
            <a:pPr marL="0" indent="0">
              <a:buNone/>
            </a:pPr>
            <a:r>
              <a:rPr lang="en-US" altLang="en-US" sz="4800"/>
              <a:t>    img = cv2.imread(img_path)</a:t>
            </a:r>
            <a:endParaRPr lang="en-US" altLang="en-US" sz="4800"/>
          </a:p>
          <a:p>
            <a:pPr marL="0" indent="0">
              <a:buNone/>
            </a:pPr>
            <a:r>
              <a:rPr lang="en-US" altLang="en-US" sz="4800"/>
              <a:t>    inp = cv2.resize(img,(224,224))/255.0</a:t>
            </a:r>
            <a:endParaRPr lang="en-US" altLang="en-US" sz="4800"/>
          </a:p>
          <a:p>
            <a:pPr marL="0" indent="0">
              <a:buNone/>
            </a:pPr>
            <a:r>
              <a:rPr lang="en-US" altLang="en-US" sz="4800"/>
              <a:t>    inp = np.expand_dims(inp,0)</a:t>
            </a:r>
            <a:endParaRPr lang="en-US" altLang="en-US" sz="4800"/>
          </a:p>
          <a:p>
            <a:pPr marL="0" indent="0">
              <a:buNone/>
            </a:pPr>
            <a:endParaRPr lang="en-US" altLang="en-US" sz="4800"/>
          </a:p>
          <a:p>
            <a:pPr marL="0" indent="0">
              <a:buNone/>
            </a:pPr>
            <a:r>
              <a:rPr lang="en-US" altLang="en-US" sz="4800"/>
              <a:t>    density = model.predict(inp)[0,:,:,0]</a:t>
            </a:r>
            <a:endParaRPr lang="en-US" altLang="en-US" sz="4800"/>
          </a:p>
          <a:p>
            <a:pPr marL="0" indent="0">
              <a:buNone/>
            </a:pPr>
            <a:r>
              <a:rPr lang="en-US" altLang="en-US" sz="4800"/>
              <a:t>    count = np.sum(density)</a:t>
            </a:r>
            <a:endParaRPr lang="en-US" altLang="en-US" sz="4800"/>
          </a:p>
          <a:p>
            <a:pPr marL="0" indent="0">
              <a:buNone/>
            </a:pPr>
            <a:r>
              <a:rPr lang="en-US" altLang="en-US" sz="4800"/>
              <a:t>    if count &lt; threshold: count = 0</a:t>
            </a:r>
            <a:endParaRPr lang="en-US" altLang="en-US" sz="4800"/>
          </a:p>
          <a:p>
            <a:pPr marL="0" indent="0">
              <a:buNone/>
            </a:pPr>
            <a:endParaRPr lang="en-US" altLang="en-US" sz="4800"/>
          </a:p>
          <a:p>
            <a:pPr marL="0" indent="0">
              <a:buNone/>
            </a:pPr>
            <a:r>
              <a:rPr lang="en-US" altLang="en-US" sz="4800"/>
              <a:t>    savemat("predicted_density.mat", {"density_map": density})</a:t>
            </a:r>
            <a:endParaRPr lang="en-US" altLang="en-US" sz="4800"/>
          </a:p>
          <a:p>
            <a:pPr marL="0" indent="0">
              <a:buNone/>
            </a:pPr>
            <a:endParaRPr lang="en-US" altLang="en-US" sz="4800"/>
          </a:p>
          <a:p>
            <a:pPr marL="0" indent="0">
              <a:buNone/>
            </a:pPr>
            <a:r>
              <a:rPr lang="en-US" altLang="en-US" sz="4800"/>
              <a:t>    plt.figure(figsize=(14,6))</a:t>
            </a:r>
            <a:endParaRPr lang="en-US" altLang="en-US" sz="4800"/>
          </a:p>
          <a:p>
            <a:pPr marL="0" indent="0">
              <a:buNone/>
            </a:pPr>
            <a:r>
              <a:rPr lang="en-US" altLang="en-US" sz="4800"/>
              <a:t>    plt.subplot(1,2,1); plt.imshow(cv2.cvtColor(img,cv2.COLOR_BGR2RGB)); plt.title("Original"); plt.axis('off')</a:t>
            </a:r>
            <a:endParaRPr lang="en-US" altLang="en-US" sz="4800"/>
          </a:p>
          <a:p>
            <a:pPr marL="0" indent="0">
              <a:buNone/>
            </a:pPr>
            <a:r>
              <a:rPr lang="en-US" altLang="en-US" sz="4800"/>
              <a:t>    plt.subplot(1,2,2); plt.imshow(density,cmap='jet'); plt.title(f"Count: {count:.2f}"); plt.axis('off')</a:t>
            </a:r>
            <a:endParaRPr lang="en-US" altLang="en-US" sz="4800"/>
          </a:p>
          <a:p>
            <a:pPr marL="0" indent="0">
              <a:buNone/>
            </a:pPr>
            <a:r>
              <a:rPr lang="en-US" altLang="en-US" sz="4800"/>
              <a:t>    plt.show()</a:t>
            </a:r>
            <a:endParaRPr lang="en-US" altLang="en-US" sz="4800"/>
          </a:p>
          <a:p>
            <a:pPr marL="0" indent="0">
              <a:buNone/>
            </a:pPr>
            <a:r>
              <a:rPr lang="en-US" altLang="en-US" sz="4800"/>
              <a:t>predict_and_save(test_img_path)</a:t>
            </a:r>
            <a:endParaRPr lang="en-US" altLang="en-US" sz="4800"/>
          </a:p>
        </p:txBody>
      </p:sp>
      <p:sp>
        <p:nvSpPr>
          <p:cNvPr id="4" name="Date Placeholder 3"/>
          <p:cNvSpPr>
            <a:spLocks noGrp="1"/>
          </p:cNvSpPr>
          <p:nvPr>
            <p:ph type="dt" sz="half" idx="10"/>
          </p:nvPr>
        </p:nvSpPr>
        <p:spPr/>
        <p:txBody>
          <a:bodyPr/>
          <a:p>
            <a:r>
              <a:rPr lang="en-US" dirty="0">
                <a:sym typeface="+mn-ea"/>
              </a:rPr>
              <a:t>05-12-2025</a:t>
            </a:r>
            <a:endParaRPr lang="en-IN"/>
          </a:p>
        </p:txBody>
      </p:sp>
      <p:sp>
        <p:nvSpPr>
          <p:cNvPr id="5" name="Footer Placeholder 4"/>
          <p:cNvSpPr>
            <a:spLocks noGrp="1"/>
          </p:cNvSpPr>
          <p:nvPr>
            <p:ph type="ftr" sz="quarter" idx="11"/>
          </p:nvPr>
        </p:nvSpPr>
        <p:spPr/>
        <p:txBody>
          <a:bodyPr/>
          <a:p>
            <a:r>
              <a:rPr lang="en-US" dirty="0"/>
              <a:t>Review No.  2       Batch No.   AB7       Department of CSE</a:t>
            </a:r>
            <a:endParaRPr lang="en-IN" dirty="0"/>
          </a:p>
        </p:txBody>
      </p:sp>
      <p:sp>
        <p:nvSpPr>
          <p:cNvPr id="6" name="Slide Number Placeholder 5"/>
          <p:cNvSpPr>
            <a:spLocks noGrp="1"/>
          </p:cNvSpPr>
          <p:nvPr>
            <p:ph type="sldNum" sz="quarter" idx="12"/>
          </p:nvPr>
        </p:nvSpPr>
        <p:spPr/>
        <p:txBody>
          <a:bodyPr/>
          <a:p>
            <a:fld id="{65DCBD69-296B-4D7C-AF62-9B588FC78772}" type="slidenum">
              <a:rPr lang="en-IN" smtClean="0"/>
            </a:fld>
            <a:endParaRPr lang="en-IN"/>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dirty="0">
                <a:sym typeface="+mn-ea"/>
              </a:rPr>
              <a:t>05-12-2025</a:t>
            </a:r>
            <a:endParaRPr lang="en-IN" dirty="0"/>
          </a:p>
        </p:txBody>
      </p:sp>
      <p:sp>
        <p:nvSpPr>
          <p:cNvPr id="3" name="Footer Placeholder 2"/>
          <p:cNvSpPr>
            <a:spLocks noGrp="1"/>
          </p:cNvSpPr>
          <p:nvPr>
            <p:ph type="ftr" sz="quarter" idx="11"/>
          </p:nvPr>
        </p:nvSpPr>
        <p:spPr/>
        <p:txBody>
          <a:bodyPr/>
          <a:lstStyle/>
          <a:p>
            <a:r>
              <a:rPr lang="en-US" dirty="0"/>
              <a:t>Review No.  2      Batch No.   AB7       Department of CSE</a:t>
            </a:r>
            <a:endParaRPr lang="en-IN" dirty="0"/>
          </a:p>
        </p:txBody>
      </p:sp>
      <p:sp>
        <p:nvSpPr>
          <p:cNvPr id="4" name="Slide Number Placeholder 3"/>
          <p:cNvSpPr>
            <a:spLocks noGrp="1"/>
          </p:cNvSpPr>
          <p:nvPr>
            <p:ph type="sldNum" sz="quarter" idx="12"/>
          </p:nvPr>
        </p:nvSpPr>
        <p:spPr/>
        <p:txBody>
          <a:bodyPr/>
          <a:lstStyle/>
          <a:p>
            <a:fld id="{65DCBD69-296B-4D7C-AF62-9B588FC78772}" type="slidenum">
              <a:rPr lang="en-IN" smtClean="0"/>
            </a:fld>
            <a:endParaRPr lang="en-IN"/>
          </a:p>
        </p:txBody>
      </p:sp>
      <p:sp>
        <p:nvSpPr>
          <p:cNvPr id="11" name="TextBox 10"/>
          <p:cNvSpPr txBox="1"/>
          <p:nvPr/>
        </p:nvSpPr>
        <p:spPr>
          <a:xfrm>
            <a:off x="3524009" y="764401"/>
            <a:ext cx="5486400" cy="768350"/>
          </a:xfrm>
          <a:prstGeom prst="rect">
            <a:avLst/>
          </a:prstGeom>
          <a:noFill/>
        </p:spPr>
        <p:txBody>
          <a:bodyPr wrap="square" rtlCol="0">
            <a:spAutoFit/>
          </a:bodyPr>
          <a:lstStyle/>
          <a:p>
            <a:pPr algn="ctr"/>
            <a:r>
              <a:rPr lang="en-US" altLang="en-IN" sz="4400" dirty="0"/>
              <a:t>F</a:t>
            </a:r>
            <a:r>
              <a:rPr lang="en-IN" sz="4400" dirty="0"/>
              <a:t>. User Interface</a:t>
            </a:r>
            <a:endParaRPr lang="en-IN" sz="4400" dirty="0"/>
          </a:p>
        </p:txBody>
      </p:sp>
      <p:pic>
        <p:nvPicPr>
          <p:cNvPr id="8" name="Content Placeholder 7"/>
          <p:cNvPicPr>
            <a:picLocks noGrp="1" noChangeAspect="1"/>
          </p:cNvPicPr>
          <p:nvPr>
            <p:ph idx="1"/>
          </p:nvPr>
        </p:nvPicPr>
        <p:blipFill>
          <a:blip r:embed="rId1"/>
          <a:stretch>
            <a:fillRect/>
          </a:stretch>
        </p:blipFill>
        <p:spPr>
          <a:xfrm>
            <a:off x="664845" y="1884045"/>
            <a:ext cx="5555615" cy="4032885"/>
          </a:xfrm>
          <a:prstGeom prst="rect">
            <a:avLst/>
          </a:prstGeom>
        </p:spPr>
      </p:pic>
      <p:sp>
        <p:nvSpPr>
          <p:cNvPr id="9" name="Text Box 8"/>
          <p:cNvSpPr txBox="1"/>
          <p:nvPr/>
        </p:nvSpPr>
        <p:spPr>
          <a:xfrm>
            <a:off x="6847840" y="1978660"/>
            <a:ext cx="4671695" cy="3919855"/>
          </a:xfrm>
          <a:prstGeom prst="rect">
            <a:avLst/>
          </a:prstGeom>
          <a:noFill/>
        </p:spPr>
        <p:txBody>
          <a:bodyPr wrap="square" rtlCol="0">
            <a:noAutofit/>
          </a:bodyPr>
          <a:lstStyle/>
          <a:p>
            <a:endParaRPr lang="en-US"/>
          </a:p>
        </p:txBody>
      </p:sp>
      <p:pic>
        <p:nvPicPr>
          <p:cNvPr id="10" name="Picture 9"/>
          <p:cNvPicPr>
            <a:picLocks noChangeAspect="1"/>
          </p:cNvPicPr>
          <p:nvPr/>
        </p:nvPicPr>
        <p:blipFill>
          <a:blip r:embed="rId2"/>
          <a:stretch>
            <a:fillRect/>
          </a:stretch>
        </p:blipFill>
        <p:spPr>
          <a:xfrm>
            <a:off x="6420485" y="1912426"/>
            <a:ext cx="5255260" cy="400685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1180618" y="365125"/>
            <a:ext cx="10173182" cy="1128009"/>
          </a:xfrm>
        </p:spPr>
        <p:txBody>
          <a:bodyPr/>
          <a:lstStyle/>
          <a:p>
            <a:pPr algn="ctr"/>
            <a:r>
              <a:rPr lang="en-US" b="1" dirty="0">
                <a:latin typeface="Times New Roman" panose="02020603050405020304" pitchFamily="18" charset="0"/>
                <a:cs typeface="Times New Roman" panose="02020603050405020304" pitchFamily="18" charset="0"/>
              </a:rPr>
              <a:t>OUTLINE</a:t>
            </a:r>
            <a:endParaRPr lang="en-US" b="1" dirty="0">
              <a:latin typeface="Times New Roman" panose="02020603050405020304" pitchFamily="18" charset="0"/>
              <a:cs typeface="Times New Roman" panose="02020603050405020304" pitchFamily="18" charset="0"/>
            </a:endParaRPr>
          </a:p>
        </p:txBody>
      </p:sp>
      <p:sp>
        <p:nvSpPr>
          <p:cNvPr id="9" name="Content Placeholder 8"/>
          <p:cNvSpPr>
            <a:spLocks noGrp="1"/>
          </p:cNvSpPr>
          <p:nvPr>
            <p:ph idx="1"/>
          </p:nvPr>
        </p:nvSpPr>
        <p:spPr>
          <a:xfrm>
            <a:off x="838200" y="1274193"/>
            <a:ext cx="10515600" cy="4683829"/>
          </a:xfrm>
        </p:spPr>
        <p:txBody>
          <a:bodyPr>
            <a:normAutofit fontScale="62500" lnSpcReduction="20000"/>
          </a:bodyPr>
          <a:lstStyle/>
          <a:p>
            <a:pPr marL="514350" indent="-514350">
              <a:buFont typeface="+mj-lt"/>
              <a:buAutoNum type="arabicPeriod"/>
            </a:pPr>
            <a:r>
              <a:rPr lang="en-IN" dirty="0">
                <a:latin typeface="Times New Roman" panose="02020603050405020304" pitchFamily="18" charset="0"/>
                <a:cs typeface="Times New Roman" panose="02020603050405020304" pitchFamily="18" charset="0"/>
              </a:rPr>
              <a:t>Abstract</a:t>
            </a:r>
            <a:endParaRPr lang="en-IN" dirty="0">
              <a:latin typeface="Times New Roman" panose="02020603050405020304" pitchFamily="18" charset="0"/>
              <a:cs typeface="Times New Roman" panose="02020603050405020304" pitchFamily="18" charset="0"/>
            </a:endParaRPr>
          </a:p>
          <a:p>
            <a:pPr marL="514350" indent="-514350">
              <a:buFont typeface="+mj-lt"/>
              <a:buAutoNum type="arabicPeriod"/>
            </a:pPr>
            <a:r>
              <a:rPr lang="en-IN" dirty="0">
                <a:latin typeface="Times New Roman" panose="02020603050405020304" pitchFamily="18" charset="0"/>
                <a:cs typeface="Times New Roman" panose="02020603050405020304" pitchFamily="18" charset="0"/>
              </a:rPr>
              <a:t>Introduction </a:t>
            </a:r>
            <a:endParaRPr lang="en-IN" dirty="0">
              <a:latin typeface="Times New Roman" panose="02020603050405020304" pitchFamily="18" charset="0"/>
              <a:cs typeface="Times New Roman" panose="02020603050405020304" pitchFamily="18" charset="0"/>
            </a:endParaRPr>
          </a:p>
          <a:p>
            <a:pPr marL="514350" indent="-514350">
              <a:buFont typeface="+mj-lt"/>
              <a:buAutoNum type="arabicPeriod"/>
            </a:pPr>
            <a:r>
              <a:rPr lang="en-IN" dirty="0">
                <a:latin typeface="Times New Roman" panose="02020603050405020304" pitchFamily="18" charset="0"/>
                <a:cs typeface="Times New Roman" panose="02020603050405020304" pitchFamily="18" charset="0"/>
              </a:rPr>
              <a:t>Literature Survey</a:t>
            </a:r>
            <a:endParaRPr lang="en-IN" dirty="0">
              <a:latin typeface="Times New Roman" panose="02020603050405020304" pitchFamily="18" charset="0"/>
              <a:cs typeface="Times New Roman" panose="02020603050405020304" pitchFamily="18" charset="0"/>
            </a:endParaRPr>
          </a:p>
          <a:p>
            <a:pPr marL="514350" indent="-514350">
              <a:buFont typeface="+mj-lt"/>
              <a:buAutoNum type="arabicPeriod"/>
            </a:pPr>
            <a:r>
              <a:rPr lang="en-IN" dirty="0">
                <a:latin typeface="Times New Roman" panose="02020603050405020304" pitchFamily="18" charset="0"/>
                <a:cs typeface="Times New Roman" panose="02020603050405020304" pitchFamily="18" charset="0"/>
              </a:rPr>
              <a:t>Research Gaps</a:t>
            </a:r>
            <a:endParaRPr lang="en-IN" dirty="0">
              <a:latin typeface="Times New Roman" panose="02020603050405020304" pitchFamily="18" charset="0"/>
              <a:cs typeface="Times New Roman" panose="02020603050405020304" pitchFamily="18" charset="0"/>
            </a:endParaRPr>
          </a:p>
          <a:p>
            <a:pPr marL="514350" indent="-514350">
              <a:buFont typeface="+mj-lt"/>
              <a:buAutoNum type="arabicPeriod"/>
            </a:pPr>
            <a:r>
              <a:rPr lang="en-IN" dirty="0">
                <a:latin typeface="Times New Roman" panose="02020603050405020304" pitchFamily="18" charset="0"/>
                <a:cs typeface="Times New Roman" panose="02020603050405020304" pitchFamily="18" charset="0"/>
              </a:rPr>
              <a:t>Problem Statement</a:t>
            </a:r>
            <a:endParaRPr lang="en-IN" dirty="0">
              <a:latin typeface="Times New Roman" panose="02020603050405020304" pitchFamily="18" charset="0"/>
              <a:cs typeface="Times New Roman" panose="02020603050405020304" pitchFamily="18" charset="0"/>
            </a:endParaRPr>
          </a:p>
          <a:p>
            <a:pPr marL="514350" indent="-514350">
              <a:buFont typeface="+mj-lt"/>
              <a:buAutoNum type="arabicPeriod"/>
            </a:pPr>
            <a:r>
              <a:rPr lang="en-IN" dirty="0">
                <a:latin typeface="Times New Roman" panose="02020603050405020304" pitchFamily="18" charset="0"/>
                <a:cs typeface="Times New Roman" panose="02020603050405020304" pitchFamily="18" charset="0"/>
              </a:rPr>
              <a:t>Objectives </a:t>
            </a:r>
            <a:endParaRPr lang="en-IN" dirty="0">
              <a:latin typeface="Times New Roman" panose="02020603050405020304" pitchFamily="18" charset="0"/>
              <a:cs typeface="Times New Roman" panose="02020603050405020304" pitchFamily="18" charset="0"/>
            </a:endParaRPr>
          </a:p>
          <a:p>
            <a:pPr marL="514350" indent="-514350">
              <a:buFont typeface="+mj-lt"/>
              <a:buAutoNum type="arabicPeriod"/>
            </a:pPr>
            <a:r>
              <a:rPr lang="en-US" dirty="0">
                <a:latin typeface="Times New Roman" panose="02020603050405020304" pitchFamily="18" charset="0"/>
                <a:cs typeface="Times New Roman" panose="02020603050405020304" pitchFamily="18" charset="0"/>
              </a:rPr>
              <a:t>Block Diagram / Flow Diagram</a:t>
            </a:r>
            <a:endParaRPr lang="en-IN" dirty="0">
              <a:latin typeface="Times New Roman" panose="02020603050405020304" pitchFamily="18" charset="0"/>
              <a:cs typeface="Times New Roman" panose="02020603050405020304" pitchFamily="18" charset="0"/>
            </a:endParaRPr>
          </a:p>
          <a:p>
            <a:pPr marL="514350" indent="-514350">
              <a:buFont typeface="+mj-lt"/>
              <a:buAutoNum type="arabicPeriod"/>
            </a:pPr>
            <a:r>
              <a:rPr lang="en-IN" dirty="0">
                <a:latin typeface="Times New Roman" panose="02020603050405020304" pitchFamily="18" charset="0"/>
                <a:cs typeface="Times New Roman" panose="02020603050405020304" pitchFamily="18" charset="0"/>
              </a:rPr>
              <a:t>Methodology</a:t>
            </a:r>
            <a:endParaRPr lang="en-IN" dirty="0">
              <a:latin typeface="Times New Roman" panose="02020603050405020304" pitchFamily="18" charset="0"/>
              <a:cs typeface="Times New Roman" panose="02020603050405020304" pitchFamily="18" charset="0"/>
            </a:endParaRPr>
          </a:p>
          <a:p>
            <a:pPr marL="514350" indent="-514350">
              <a:buFont typeface="+mj-lt"/>
              <a:buAutoNum type="arabicPeriod"/>
            </a:pPr>
            <a:r>
              <a:rPr lang="en-US" dirty="0">
                <a:latin typeface="Times New Roman" panose="02020603050405020304" pitchFamily="18" charset="0"/>
                <a:cs typeface="Times New Roman" panose="02020603050405020304" pitchFamily="18" charset="0"/>
              </a:rPr>
              <a:t>Implementation</a:t>
            </a:r>
            <a:endParaRPr lang="en-US" dirty="0">
              <a:latin typeface="Times New Roman" panose="02020603050405020304" pitchFamily="18" charset="0"/>
              <a:cs typeface="Times New Roman" panose="02020603050405020304" pitchFamily="18" charset="0"/>
            </a:endParaRPr>
          </a:p>
          <a:p>
            <a:pPr marL="514350" indent="-514350">
              <a:buFont typeface="+mj-lt"/>
              <a:buAutoNum type="arabicPeriod"/>
            </a:pPr>
            <a:r>
              <a:rPr lang="en-IN" sz="2800" dirty="0">
                <a:latin typeface="Times New Roman" panose="02020603050405020304" pitchFamily="18" charset="0"/>
                <a:cs typeface="Times New Roman" panose="02020603050405020304" pitchFamily="18" charset="0"/>
              </a:rPr>
              <a:t>Results and Analysis</a:t>
            </a:r>
            <a:endParaRPr lang="en-IN" sz="2800" dirty="0">
              <a:latin typeface="Times New Roman" panose="02020603050405020304" pitchFamily="18" charset="0"/>
              <a:cs typeface="Times New Roman" panose="02020603050405020304" pitchFamily="18" charset="0"/>
            </a:endParaRPr>
          </a:p>
          <a:p>
            <a:pPr marL="514350" indent="-514350">
              <a:buFont typeface="+mj-lt"/>
              <a:buAutoNum type="arabicPeriod"/>
            </a:pPr>
            <a:r>
              <a:rPr lang="en-IN" sz="2800" dirty="0">
                <a:latin typeface="Times New Roman" panose="02020603050405020304" pitchFamily="18" charset="0"/>
                <a:cs typeface="Times New Roman" panose="02020603050405020304" pitchFamily="18" charset="0"/>
              </a:rPr>
              <a:t>Conclusion &amp; Future Scope</a:t>
            </a:r>
            <a:endParaRPr lang="en-IN" dirty="0">
              <a:latin typeface="Times New Roman" panose="02020603050405020304" pitchFamily="18" charset="0"/>
              <a:cs typeface="Times New Roman" panose="02020603050405020304" pitchFamily="18" charset="0"/>
            </a:endParaRPr>
          </a:p>
          <a:p>
            <a:pPr marL="514350" indent="-514350">
              <a:buFont typeface="+mj-lt"/>
              <a:buAutoNum type="arabicPeriod"/>
            </a:pPr>
            <a:r>
              <a:rPr lang="en-US" dirty="0">
                <a:latin typeface="Times New Roman" panose="02020603050405020304" pitchFamily="18" charset="0"/>
                <a:cs typeface="Times New Roman" panose="02020603050405020304" pitchFamily="18" charset="0"/>
              </a:rPr>
              <a:t>References</a:t>
            </a:r>
            <a:endParaRPr lang="en-US" dirty="0">
              <a:latin typeface="Times New Roman" panose="02020603050405020304" pitchFamily="18" charset="0"/>
              <a:cs typeface="Times New Roman" panose="02020603050405020304" pitchFamily="18" charset="0"/>
            </a:endParaRPr>
          </a:p>
          <a:p>
            <a:pPr marL="514350" indent="-514350">
              <a:buFont typeface="+mj-lt"/>
              <a:buAutoNum type="arabicPeriod"/>
            </a:pPr>
            <a:r>
              <a:rPr lang="en-US" dirty="0">
                <a:latin typeface="Times New Roman" panose="02020603050405020304" pitchFamily="18" charset="0"/>
                <a:cs typeface="Times New Roman" panose="02020603050405020304" pitchFamily="18" charset="0"/>
              </a:rPr>
              <a:t>Question and Answers</a:t>
            </a:r>
            <a:endParaRPr lang="en-IN" dirty="0">
              <a:latin typeface="Times New Roman" panose="02020603050405020304" pitchFamily="18" charset="0"/>
              <a:cs typeface="Times New Roman" panose="02020603050405020304" pitchFamily="18" charset="0"/>
            </a:endParaRPr>
          </a:p>
          <a:p>
            <a:pPr marL="514350" indent="-514350">
              <a:buFont typeface="+mj-lt"/>
              <a:buAutoNum type="arabicPeriod"/>
            </a:pPr>
            <a:r>
              <a:rPr lang="en-IN" dirty="0">
                <a:latin typeface="Times New Roman" panose="02020603050405020304" pitchFamily="18" charset="0"/>
                <a:cs typeface="Times New Roman" panose="02020603050405020304" pitchFamily="18" charset="0"/>
              </a:rPr>
              <a:t>Acknowledgements</a:t>
            </a:r>
            <a:endParaRPr lang="en-IN"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sp>
        <p:nvSpPr>
          <p:cNvPr id="2" name="Date Placeholder 1"/>
          <p:cNvSpPr>
            <a:spLocks noGrp="1"/>
          </p:cNvSpPr>
          <p:nvPr>
            <p:ph type="dt" sz="half" idx="10"/>
          </p:nvPr>
        </p:nvSpPr>
        <p:spPr/>
        <p:txBody>
          <a:bodyPr/>
          <a:lstStyle/>
          <a:p>
            <a:r>
              <a:rPr lang="en-US" dirty="0">
                <a:sym typeface="+mn-ea"/>
              </a:rPr>
              <a:t>05-12-2025</a:t>
            </a:r>
            <a:endParaRPr lang="en-IN" dirty="0"/>
          </a:p>
        </p:txBody>
      </p:sp>
      <p:sp>
        <p:nvSpPr>
          <p:cNvPr id="3" name="Footer Placeholder 2"/>
          <p:cNvSpPr>
            <a:spLocks noGrp="1"/>
          </p:cNvSpPr>
          <p:nvPr>
            <p:ph type="ftr" sz="quarter" idx="11"/>
          </p:nvPr>
        </p:nvSpPr>
        <p:spPr/>
        <p:txBody>
          <a:bodyPr/>
          <a:lstStyle/>
          <a:p>
            <a:r>
              <a:rPr lang="en-US" dirty="0"/>
              <a:t>Review No.  2       Batch No.   AB7       Department of CSE</a:t>
            </a:r>
            <a:endParaRPr lang="en-IN" dirty="0"/>
          </a:p>
        </p:txBody>
      </p:sp>
      <p:sp>
        <p:nvSpPr>
          <p:cNvPr id="4" name="Slide Number Placeholder 3"/>
          <p:cNvSpPr>
            <a:spLocks noGrp="1"/>
          </p:cNvSpPr>
          <p:nvPr>
            <p:ph type="sldNum" sz="quarter" idx="12"/>
          </p:nvPr>
        </p:nvSpPr>
        <p:spPr/>
        <p:txBody>
          <a:bodyPr/>
          <a:lstStyle/>
          <a:p>
            <a:fld id="{65DCBD69-296B-4D7C-AF62-9B588FC78772}" type="slidenum">
              <a:rPr lang="en-IN" smtClean="0"/>
            </a:fld>
            <a:endParaRPr lang="en-IN"/>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1180618" y="365125"/>
            <a:ext cx="10173182" cy="1128009"/>
          </a:xfrm>
        </p:spPr>
        <p:txBody>
          <a:bodyPr/>
          <a:lstStyle/>
          <a:p>
            <a:pPr algn="ctr"/>
            <a:r>
              <a:rPr lang="en-US" b="1" dirty="0">
                <a:latin typeface="Times New Roman" panose="02020603050405020304" pitchFamily="18" charset="0"/>
                <a:cs typeface="Times New Roman" panose="02020603050405020304" pitchFamily="18" charset="0"/>
              </a:rPr>
              <a:t>CONCLUSION and FUTURE SCOPE</a:t>
            </a:r>
            <a:endParaRPr lang="en-US" b="1" dirty="0">
              <a:latin typeface="Times New Roman" panose="02020603050405020304" pitchFamily="18" charset="0"/>
              <a:cs typeface="Times New Roman" panose="02020603050405020304" pitchFamily="18" charset="0"/>
            </a:endParaRPr>
          </a:p>
        </p:txBody>
      </p:sp>
      <p:sp>
        <p:nvSpPr>
          <p:cNvPr id="9" name="Content Placeholder 8"/>
          <p:cNvSpPr>
            <a:spLocks noGrp="1"/>
          </p:cNvSpPr>
          <p:nvPr>
            <p:ph idx="1"/>
          </p:nvPr>
        </p:nvSpPr>
        <p:spPr/>
        <p:txBody>
          <a:bodyPr>
            <a:normAutofit lnSpcReduction="10000"/>
          </a:bodyPr>
          <a:lstStyle/>
          <a:p>
            <a:pPr algn="just"/>
            <a:r>
              <a:rPr lang="en-US" sz="2600" dirty="0">
                <a:latin typeface="Times New Roman" panose="02020603050405020304" pitchFamily="18" charset="0"/>
                <a:cs typeface="Times New Roman" panose="02020603050405020304" pitchFamily="18" charset="0"/>
              </a:rPr>
              <a:t>Developed an EfficientSINet-B4 model for accurate crowd counting on the </a:t>
            </a:r>
            <a:r>
              <a:rPr lang="en-US" sz="2600" dirty="0" err="1">
                <a:latin typeface="Times New Roman" panose="02020603050405020304" pitchFamily="18" charset="0"/>
                <a:cs typeface="Times New Roman" panose="02020603050405020304" pitchFamily="18" charset="0"/>
              </a:rPr>
              <a:t>ShanghaiTech</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Part_A</a:t>
            </a:r>
            <a:r>
              <a:rPr lang="en-US" sz="2600" dirty="0">
                <a:latin typeface="Times New Roman" panose="02020603050405020304" pitchFamily="18" charset="0"/>
                <a:cs typeface="Times New Roman" panose="02020603050405020304" pitchFamily="18" charset="0"/>
              </a:rPr>
              <a:t> dataset.</a:t>
            </a:r>
            <a:endParaRPr lang="en-US" sz="2600" dirty="0">
              <a:latin typeface="Times New Roman" panose="02020603050405020304" pitchFamily="18" charset="0"/>
              <a:cs typeface="Times New Roman" panose="02020603050405020304" pitchFamily="18" charset="0"/>
            </a:endParaRPr>
          </a:p>
          <a:p>
            <a:pPr algn="just"/>
            <a:r>
              <a:rPr lang="en-US" sz="2600" dirty="0">
                <a:latin typeface="Times New Roman" panose="02020603050405020304" pitchFamily="18" charset="0"/>
                <a:cs typeface="Times New Roman" panose="02020603050405020304" pitchFamily="18" charset="0"/>
              </a:rPr>
              <a:t>The proposed model significantly reduces MAE and RMSE, improving density map prediction accuracy.</a:t>
            </a:r>
            <a:endParaRPr lang="en-US" sz="2600" dirty="0">
              <a:latin typeface="Times New Roman" panose="02020603050405020304" pitchFamily="18" charset="0"/>
              <a:cs typeface="Times New Roman" panose="02020603050405020304" pitchFamily="18" charset="0"/>
            </a:endParaRPr>
          </a:p>
          <a:p>
            <a:pPr algn="just"/>
            <a:r>
              <a:rPr lang="en-US" sz="2600" dirty="0">
                <a:latin typeface="Times New Roman" panose="02020603050405020304" pitchFamily="18" charset="0"/>
                <a:cs typeface="Times New Roman" panose="02020603050405020304" pitchFamily="18" charset="0"/>
              </a:rPr>
              <a:t> Enhanced feature extraction using EfficientNet-B4 backbone improves crowd localization and count estimation.</a:t>
            </a:r>
            <a:endParaRPr lang="en-US" sz="2600" dirty="0">
              <a:latin typeface="Times New Roman" panose="02020603050405020304" pitchFamily="18" charset="0"/>
              <a:cs typeface="Times New Roman" panose="02020603050405020304" pitchFamily="18" charset="0"/>
            </a:endParaRPr>
          </a:p>
          <a:p>
            <a:pPr algn="just"/>
            <a:r>
              <a:rPr lang="en-US" sz="2600" dirty="0">
                <a:latin typeface="Times New Roman" panose="02020603050405020304" pitchFamily="18" charset="0"/>
                <a:cs typeface="Times New Roman" panose="02020603050405020304" pitchFamily="18" charset="0"/>
              </a:rPr>
              <a:t> Achieved a more efficient and lightweight network, suitable for real-time crowd monitoring applications.</a:t>
            </a:r>
            <a:endParaRPr lang="en-US" sz="2600" dirty="0">
              <a:latin typeface="Times New Roman" panose="02020603050405020304" pitchFamily="18" charset="0"/>
              <a:cs typeface="Times New Roman" panose="02020603050405020304" pitchFamily="18" charset="0"/>
            </a:endParaRPr>
          </a:p>
          <a:p>
            <a:pPr algn="just"/>
            <a:r>
              <a:rPr lang="en-US" sz="2600" dirty="0">
                <a:latin typeface="Times New Roman" panose="02020603050405020304" pitchFamily="18" charset="0"/>
                <a:cs typeface="Times New Roman" panose="02020603050405020304" pitchFamily="18" charset="0"/>
              </a:rPr>
              <a:t> Future work can explore cross-dataset generalization to handle diverse crowd scenarios.</a:t>
            </a:r>
            <a:endParaRPr lang="en-US" sz="2600" dirty="0">
              <a:latin typeface="Times New Roman" panose="02020603050405020304" pitchFamily="18" charset="0"/>
              <a:cs typeface="Times New Roman" panose="02020603050405020304" pitchFamily="18" charset="0"/>
            </a:endParaRPr>
          </a:p>
          <a:p>
            <a:pPr algn="just"/>
            <a:r>
              <a:rPr lang="en-US" sz="2600" dirty="0">
                <a:latin typeface="Times New Roman" panose="02020603050405020304" pitchFamily="18" charset="0"/>
                <a:cs typeface="Times New Roman" panose="02020603050405020304" pitchFamily="18" charset="0"/>
              </a:rPr>
              <a:t>Integrating temporal analysis for crowd flow prediction in video streams.</a:t>
            </a:r>
            <a:endParaRPr lang="en-US" sz="2600" dirty="0">
              <a:latin typeface="Times New Roman" panose="02020603050405020304" pitchFamily="18" charset="0"/>
              <a:cs typeface="Times New Roman" panose="02020603050405020304" pitchFamily="18" charset="0"/>
            </a:endParaRPr>
          </a:p>
          <a:p>
            <a:pPr algn="just"/>
            <a:endParaRPr lang="en-US" sz="2600" dirty="0">
              <a:latin typeface="Times New Roman" panose="02020603050405020304" pitchFamily="18" charset="0"/>
              <a:cs typeface="Times New Roman" panose="02020603050405020304" pitchFamily="18" charset="0"/>
            </a:endParaRPr>
          </a:p>
          <a:p>
            <a:pPr algn="just"/>
            <a:endParaRPr lang="en-US" sz="2600" dirty="0">
              <a:latin typeface="Times New Roman" panose="02020603050405020304" pitchFamily="18" charset="0"/>
              <a:cs typeface="Times New Roman" panose="02020603050405020304" pitchFamily="18" charset="0"/>
            </a:endParaRPr>
          </a:p>
          <a:p>
            <a:pPr algn="just"/>
            <a:endParaRPr lang="en-US" sz="2600" dirty="0">
              <a:latin typeface="Times New Roman" panose="02020603050405020304" pitchFamily="18" charset="0"/>
              <a:cs typeface="Times New Roman" panose="02020603050405020304" pitchFamily="18" charset="0"/>
            </a:endParaRPr>
          </a:p>
          <a:p>
            <a:pPr algn="just"/>
            <a:endParaRPr lang="en-US" sz="2600" dirty="0">
              <a:latin typeface="Times New Roman" panose="02020603050405020304" pitchFamily="18" charset="0"/>
              <a:cs typeface="Times New Roman" panose="02020603050405020304" pitchFamily="18" charset="0"/>
            </a:endParaRPr>
          </a:p>
          <a:p>
            <a:pPr algn="just"/>
            <a:endParaRPr lang="en-US" sz="2600" dirty="0">
              <a:latin typeface="Times New Roman" panose="02020603050405020304" pitchFamily="18" charset="0"/>
              <a:cs typeface="Times New Roman" panose="02020603050405020304" pitchFamily="18" charset="0"/>
            </a:endParaRPr>
          </a:p>
        </p:txBody>
      </p:sp>
      <p:sp>
        <p:nvSpPr>
          <p:cNvPr id="2" name="Date Placeholder 1"/>
          <p:cNvSpPr>
            <a:spLocks noGrp="1"/>
          </p:cNvSpPr>
          <p:nvPr>
            <p:ph type="dt" sz="half" idx="10"/>
          </p:nvPr>
        </p:nvSpPr>
        <p:spPr/>
        <p:txBody>
          <a:bodyPr/>
          <a:lstStyle/>
          <a:p>
            <a:r>
              <a:rPr lang="en-US" dirty="0">
                <a:sym typeface="+mn-ea"/>
              </a:rPr>
              <a:t>05-12-2025</a:t>
            </a:r>
            <a:endParaRPr lang="en-IN" dirty="0"/>
          </a:p>
        </p:txBody>
      </p:sp>
      <p:sp>
        <p:nvSpPr>
          <p:cNvPr id="3" name="Footer Placeholder 2"/>
          <p:cNvSpPr>
            <a:spLocks noGrp="1"/>
          </p:cNvSpPr>
          <p:nvPr>
            <p:ph type="ftr" sz="quarter" idx="11"/>
          </p:nvPr>
        </p:nvSpPr>
        <p:spPr/>
        <p:txBody>
          <a:bodyPr/>
          <a:lstStyle/>
          <a:p>
            <a:r>
              <a:rPr lang="en-US" dirty="0"/>
              <a:t>Review No.  2      Batch No.   AB7       Department of CSE</a:t>
            </a:r>
            <a:endParaRPr lang="en-IN" dirty="0"/>
          </a:p>
        </p:txBody>
      </p:sp>
      <p:sp>
        <p:nvSpPr>
          <p:cNvPr id="4" name="Slide Number Placeholder 3"/>
          <p:cNvSpPr>
            <a:spLocks noGrp="1"/>
          </p:cNvSpPr>
          <p:nvPr>
            <p:ph type="sldNum" sz="quarter" idx="12"/>
          </p:nvPr>
        </p:nvSpPr>
        <p:spPr/>
        <p:txBody>
          <a:bodyPr/>
          <a:lstStyle/>
          <a:p>
            <a:fld id="{65DCBD69-296B-4D7C-AF62-9B588FC78772}" type="slidenum">
              <a:rPr lang="en-IN" smtClean="0"/>
            </a:fld>
            <a:endParaRPr lang="en-IN"/>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1180618" y="365125"/>
            <a:ext cx="10173182" cy="1128009"/>
          </a:xfrm>
        </p:spPr>
        <p:txBody>
          <a:bodyPr/>
          <a:lstStyle/>
          <a:p>
            <a:pPr algn="ctr"/>
            <a:r>
              <a:rPr lang="en-US" b="1" dirty="0">
                <a:latin typeface="Times New Roman" panose="02020603050405020304" pitchFamily="18" charset="0"/>
                <a:cs typeface="Times New Roman" panose="02020603050405020304" pitchFamily="18" charset="0"/>
              </a:rPr>
              <a:t>REFERENCES</a:t>
            </a:r>
            <a:endParaRPr lang="en-US" b="1" dirty="0">
              <a:latin typeface="Times New Roman" panose="02020603050405020304" pitchFamily="18" charset="0"/>
              <a:cs typeface="Times New Roman" panose="02020603050405020304" pitchFamily="18" charset="0"/>
            </a:endParaRPr>
          </a:p>
        </p:txBody>
      </p:sp>
      <p:sp>
        <p:nvSpPr>
          <p:cNvPr id="9" name="Content Placeholder 8"/>
          <p:cNvSpPr>
            <a:spLocks noGrp="1"/>
          </p:cNvSpPr>
          <p:nvPr>
            <p:ph idx="1"/>
          </p:nvPr>
        </p:nvSpPr>
        <p:spPr/>
        <p:txBody>
          <a:bodyPr>
            <a:noAutofit/>
          </a:bodyPr>
          <a:lstStyle/>
          <a:p>
            <a:r>
              <a:rPr lang="en-US" sz="2000" dirty="0">
                <a:latin typeface="Times New Roman" panose="02020603050405020304" pitchFamily="18" charset="0"/>
                <a:cs typeface="Times New Roman" panose="02020603050405020304" pitchFamily="18" charset="0"/>
              </a:rPr>
              <a:t>Y. Zhang, D. Zhou, S. Chen, S. Gao, and Y. Ma, ”Single-Image </a:t>
            </a:r>
            <a:r>
              <a:rPr lang="en-US" sz="2000" dirty="0" err="1">
                <a:latin typeface="Times New Roman" panose="02020603050405020304" pitchFamily="18" charset="0"/>
                <a:cs typeface="Times New Roman" panose="02020603050405020304" pitchFamily="18" charset="0"/>
              </a:rPr>
              <a:t>CrowdCounting</a:t>
            </a:r>
            <a:r>
              <a:rPr lang="en-US" sz="2000" dirty="0">
                <a:latin typeface="Times New Roman" panose="02020603050405020304" pitchFamily="18" charset="0"/>
                <a:cs typeface="Times New Roman" panose="02020603050405020304" pitchFamily="18" charset="0"/>
              </a:rPr>
              <a:t> via Multi-Column Convolutional Neural Network,” in </a:t>
            </a:r>
            <a:r>
              <a:rPr lang="en-US" sz="2000" dirty="0" err="1">
                <a:latin typeface="Times New Roman" panose="02020603050405020304" pitchFamily="18" charset="0"/>
                <a:cs typeface="Times New Roman" panose="02020603050405020304" pitchFamily="18" charset="0"/>
              </a:rPr>
              <a:t>Proc.CVPR</a:t>
            </a:r>
            <a:r>
              <a:rPr lang="en-US" sz="2000" dirty="0">
                <a:latin typeface="Times New Roman" panose="02020603050405020304" pitchFamily="18" charset="0"/>
                <a:cs typeface="Times New Roman" panose="02020603050405020304" pitchFamily="18" charset="0"/>
              </a:rPr>
              <a:t>, 2016, pp. 589–597.. </a:t>
            </a:r>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H. Idrees, I. Saleemi, C. Seibert, and M. Shah, ”Multi-source multi-</a:t>
            </a:r>
            <a:r>
              <a:rPr lang="en-US" sz="2000" dirty="0" err="1">
                <a:latin typeface="Times New Roman" panose="02020603050405020304" pitchFamily="18" charset="0"/>
                <a:cs typeface="Times New Roman" panose="02020603050405020304" pitchFamily="18" charset="0"/>
              </a:rPr>
              <a:t>scalecounting</a:t>
            </a:r>
            <a:r>
              <a:rPr lang="en-US" sz="2000" dirty="0">
                <a:latin typeface="Times New Roman" panose="02020603050405020304" pitchFamily="18" charset="0"/>
                <a:cs typeface="Times New Roman" panose="02020603050405020304" pitchFamily="18" charset="0"/>
              </a:rPr>
              <a:t> in extremely dense crowd images,” in Proc. CVPR, 2013, pp.2547–2554.</a:t>
            </a:r>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Y. Li, X. Zhang, and D. Chen, ”</a:t>
            </a:r>
            <a:r>
              <a:rPr lang="en-US" sz="2000" dirty="0" err="1">
                <a:latin typeface="Times New Roman" panose="02020603050405020304" pitchFamily="18" charset="0"/>
                <a:cs typeface="Times New Roman" panose="02020603050405020304" pitchFamily="18" charset="0"/>
              </a:rPr>
              <a:t>CSRNet</a:t>
            </a:r>
            <a:r>
              <a:rPr lang="en-US" sz="2000" dirty="0">
                <a:latin typeface="Times New Roman" panose="02020603050405020304" pitchFamily="18" charset="0"/>
                <a:cs typeface="Times New Roman" panose="02020603050405020304" pitchFamily="18" charset="0"/>
              </a:rPr>
              <a:t>: Dilated Convolutional </a:t>
            </a:r>
            <a:r>
              <a:rPr lang="en-US" sz="2000" dirty="0" err="1">
                <a:latin typeface="Times New Roman" panose="02020603050405020304" pitchFamily="18" charset="0"/>
                <a:cs typeface="Times New Roman" panose="02020603050405020304" pitchFamily="18" charset="0"/>
              </a:rPr>
              <a:t>NeuralNetworks</a:t>
            </a:r>
            <a:r>
              <a:rPr lang="en-US" sz="2000" dirty="0">
                <a:latin typeface="Times New Roman" panose="02020603050405020304" pitchFamily="18" charset="0"/>
                <a:cs typeface="Times New Roman" panose="02020603050405020304" pitchFamily="18" charset="0"/>
              </a:rPr>
              <a:t> for Understanding the Highly Congested Scenes,” in </a:t>
            </a:r>
            <a:r>
              <a:rPr lang="en-US" sz="2000" dirty="0" err="1">
                <a:latin typeface="Times New Roman" panose="02020603050405020304" pitchFamily="18" charset="0"/>
                <a:cs typeface="Times New Roman" panose="02020603050405020304" pitchFamily="18" charset="0"/>
              </a:rPr>
              <a:t>Proc.CVPR</a:t>
            </a:r>
            <a:r>
              <a:rPr lang="en-US" sz="2000" dirty="0">
                <a:latin typeface="Times New Roman" panose="02020603050405020304" pitchFamily="18" charset="0"/>
                <a:cs typeface="Times New Roman" panose="02020603050405020304" pitchFamily="18" charset="0"/>
              </a:rPr>
              <a:t>, 2018, pp. 1091–1100.. </a:t>
            </a:r>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J. Wan et al., ”Residual Regression Network for Crowd Counting,” </a:t>
            </a:r>
            <a:r>
              <a:rPr lang="en-US" sz="2000" dirty="0" err="1">
                <a:latin typeface="Times New Roman" panose="02020603050405020304" pitchFamily="18" charset="0"/>
                <a:cs typeface="Times New Roman" panose="02020603050405020304" pitchFamily="18" charset="0"/>
              </a:rPr>
              <a:t>inProc</a:t>
            </a:r>
            <a:r>
              <a:rPr lang="en-US" sz="2000" dirty="0">
                <a:latin typeface="Times New Roman" panose="02020603050405020304" pitchFamily="18" charset="0"/>
                <a:cs typeface="Times New Roman" panose="02020603050405020304" pitchFamily="18" charset="0"/>
              </a:rPr>
              <a:t>. ICCV, 2019, pp. 1235–1244 </a:t>
            </a:r>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T. Zhang et al., ”Radar-Transformer: Rethinking Crowd Counting </a:t>
            </a:r>
            <a:r>
              <a:rPr lang="en-US" sz="2000" dirty="0" err="1">
                <a:latin typeface="Times New Roman" panose="02020603050405020304" pitchFamily="18" charset="0"/>
                <a:cs typeface="Times New Roman" panose="02020603050405020304" pitchFamily="18" charset="0"/>
              </a:rPr>
              <a:t>withPrivacy</a:t>
            </a:r>
            <a:r>
              <a:rPr lang="en-US" sz="2000" dirty="0">
                <a:latin typeface="Times New Roman" panose="02020603050405020304" pitchFamily="18" charset="0"/>
                <a:cs typeface="Times New Roman" panose="02020603050405020304" pitchFamily="18" charset="0"/>
              </a:rPr>
              <a:t>-Preserving Sensor,” in Proc. ECCV, 2022. </a:t>
            </a:r>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X. Jiang et al., ”Attention Scaling for Crowd Counting,” in Proc. CVPR,2020.</a:t>
            </a:r>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J. He et al., ”</a:t>
            </a:r>
            <a:r>
              <a:rPr lang="en-US" sz="2000" dirty="0" err="1">
                <a:latin typeface="Times New Roman" panose="02020603050405020304" pitchFamily="18" charset="0"/>
                <a:cs typeface="Times New Roman" panose="02020603050405020304" pitchFamily="18" charset="0"/>
              </a:rPr>
              <a:t>CPSPNet</a:t>
            </a:r>
            <a:r>
              <a:rPr lang="en-US" sz="2000" dirty="0">
                <a:latin typeface="Times New Roman" panose="02020603050405020304" pitchFamily="18" charset="0"/>
                <a:cs typeface="Times New Roman" panose="02020603050405020304" pitchFamily="18" charset="0"/>
              </a:rPr>
              <a:t>: Crowd Counting via Semantic </a:t>
            </a:r>
            <a:r>
              <a:rPr lang="en-US" sz="2000" dirty="0" err="1">
                <a:latin typeface="Times New Roman" panose="02020603050405020304" pitchFamily="18" charset="0"/>
                <a:cs typeface="Times New Roman" panose="02020603050405020304" pitchFamily="18" charset="0"/>
              </a:rPr>
              <a:t>SegmentationFramework</a:t>
            </a:r>
            <a:r>
              <a:rPr lang="en-US" sz="2000" dirty="0">
                <a:latin typeface="Times New Roman" panose="02020603050405020304" pitchFamily="18" charset="0"/>
                <a:cs typeface="Times New Roman" panose="02020603050405020304" pitchFamily="18" charset="0"/>
              </a:rPr>
              <a:t>,” in Proc. ICTAI, 2020.</a:t>
            </a:r>
            <a:endParaRPr lang="en-US" sz="2000" dirty="0">
              <a:latin typeface="Times New Roman" panose="02020603050405020304" pitchFamily="18" charset="0"/>
              <a:cs typeface="Times New Roman" panose="02020603050405020304" pitchFamily="18" charset="0"/>
            </a:endParaRPr>
          </a:p>
        </p:txBody>
      </p:sp>
      <p:sp>
        <p:nvSpPr>
          <p:cNvPr id="2" name="Date Placeholder 1"/>
          <p:cNvSpPr>
            <a:spLocks noGrp="1"/>
          </p:cNvSpPr>
          <p:nvPr>
            <p:ph type="dt" sz="half" idx="10"/>
          </p:nvPr>
        </p:nvSpPr>
        <p:spPr/>
        <p:txBody>
          <a:bodyPr/>
          <a:lstStyle/>
          <a:p>
            <a:r>
              <a:rPr lang="en-US" dirty="0">
                <a:sym typeface="+mn-ea"/>
              </a:rPr>
              <a:t>05-12-2025</a:t>
            </a:r>
            <a:endParaRPr lang="en-IN" dirty="0"/>
          </a:p>
        </p:txBody>
      </p:sp>
      <p:sp>
        <p:nvSpPr>
          <p:cNvPr id="3" name="Footer Placeholder 2"/>
          <p:cNvSpPr>
            <a:spLocks noGrp="1"/>
          </p:cNvSpPr>
          <p:nvPr>
            <p:ph type="ftr" sz="quarter" idx="11"/>
          </p:nvPr>
        </p:nvSpPr>
        <p:spPr/>
        <p:txBody>
          <a:bodyPr/>
          <a:lstStyle/>
          <a:p>
            <a:r>
              <a:rPr lang="en-US" dirty="0"/>
              <a:t>Review No.  2       Batch No.   AB7       Department of CSE</a:t>
            </a:r>
            <a:endParaRPr lang="en-IN" dirty="0"/>
          </a:p>
        </p:txBody>
      </p:sp>
      <p:sp>
        <p:nvSpPr>
          <p:cNvPr id="4" name="Slide Number Placeholder 3"/>
          <p:cNvSpPr>
            <a:spLocks noGrp="1"/>
          </p:cNvSpPr>
          <p:nvPr>
            <p:ph type="sldNum" sz="quarter" idx="12"/>
          </p:nvPr>
        </p:nvSpPr>
        <p:spPr/>
        <p:txBody>
          <a:bodyPr/>
          <a:lstStyle/>
          <a:p>
            <a:fld id="{65DCBD69-296B-4D7C-AF62-9B588FC78772}" type="slidenum">
              <a:rPr lang="en-IN" smtClean="0"/>
            </a:fld>
            <a:endParaRPr lang="en-IN"/>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1180618" y="365125"/>
            <a:ext cx="10173182" cy="1128009"/>
          </a:xfrm>
        </p:spPr>
        <p:txBody>
          <a:bodyPr/>
          <a:lstStyle/>
          <a:p>
            <a:pPr algn="ctr"/>
            <a:r>
              <a:rPr lang="en-IN" b="1" dirty="0">
                <a:latin typeface="Times New Roman" panose="02020603050405020304" pitchFamily="18" charset="0"/>
                <a:cs typeface="Times New Roman" panose="02020603050405020304" pitchFamily="18" charset="0"/>
              </a:rPr>
              <a:t>QUESTIONS and ANSWERS</a:t>
            </a:r>
            <a:endParaRPr lang="en-IN" b="1" dirty="0">
              <a:latin typeface="Times New Roman" panose="02020603050405020304" pitchFamily="18" charset="0"/>
              <a:cs typeface="Times New Roman" panose="02020603050405020304" pitchFamily="18" charset="0"/>
            </a:endParaRPr>
          </a:p>
        </p:txBody>
      </p:sp>
      <p:pic>
        <p:nvPicPr>
          <p:cNvPr id="2052" name="Picture 4" descr="Blog | Heaps and Doyle"/>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334752" y="1493134"/>
            <a:ext cx="5522495" cy="4289196"/>
          </a:xfrm>
          <a:prstGeom prst="rect">
            <a:avLst/>
          </a:prstGeom>
          <a:noFill/>
          <a:extLst>
            <a:ext uri="{909E8E84-426E-40DD-AFC4-6F175D3DCCD1}">
              <a14:hiddenFill xmlns:a14="http://schemas.microsoft.com/office/drawing/2010/main">
                <a:solidFill>
                  <a:srgbClr val="FFFFFF"/>
                </a:solidFill>
              </a14:hiddenFill>
            </a:ext>
          </a:extLst>
        </p:spPr>
      </p:pic>
      <p:sp>
        <p:nvSpPr>
          <p:cNvPr id="4" name="Date Placeholder 3"/>
          <p:cNvSpPr>
            <a:spLocks noGrp="1"/>
          </p:cNvSpPr>
          <p:nvPr>
            <p:ph type="dt" sz="half" idx="10"/>
          </p:nvPr>
        </p:nvSpPr>
        <p:spPr/>
        <p:txBody>
          <a:bodyPr/>
          <a:lstStyle/>
          <a:p>
            <a:r>
              <a:rPr lang="en-US" dirty="0">
                <a:sym typeface="+mn-ea"/>
              </a:rPr>
              <a:t>05-12-2025</a:t>
            </a:r>
            <a:endParaRPr lang="en-IN" dirty="0"/>
          </a:p>
        </p:txBody>
      </p:sp>
      <p:sp>
        <p:nvSpPr>
          <p:cNvPr id="10" name="Footer Placeholder 9"/>
          <p:cNvSpPr>
            <a:spLocks noGrp="1"/>
          </p:cNvSpPr>
          <p:nvPr>
            <p:ph type="ftr" sz="quarter" idx="11"/>
          </p:nvPr>
        </p:nvSpPr>
        <p:spPr/>
        <p:txBody>
          <a:bodyPr/>
          <a:lstStyle/>
          <a:p>
            <a:r>
              <a:rPr lang="en-US" dirty="0"/>
              <a:t>Review No.  2       Batch No.   AB7       Department of CSE</a:t>
            </a:r>
            <a:endParaRPr lang="en-IN" dirty="0"/>
          </a:p>
        </p:txBody>
      </p:sp>
      <p:sp>
        <p:nvSpPr>
          <p:cNvPr id="11" name="Slide Number Placeholder 10"/>
          <p:cNvSpPr>
            <a:spLocks noGrp="1"/>
          </p:cNvSpPr>
          <p:nvPr>
            <p:ph type="sldNum" sz="quarter" idx="12"/>
          </p:nvPr>
        </p:nvSpPr>
        <p:spPr/>
        <p:txBody>
          <a:bodyPr/>
          <a:lstStyle/>
          <a:p>
            <a:fld id="{65DCBD69-296B-4D7C-AF62-9B588FC78772}" type="slidenum">
              <a:rPr lang="en-IN" smtClean="0"/>
            </a:fld>
            <a:endParaRPr lang="en-IN"/>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1180618" y="365125"/>
            <a:ext cx="10173182" cy="1128009"/>
          </a:xfrm>
        </p:spPr>
        <p:txBody>
          <a:bodyPr>
            <a:normAutofit/>
          </a:bodyPr>
          <a:lstStyle/>
          <a:p>
            <a:pPr algn="ctr"/>
            <a:r>
              <a:rPr lang="en-IN" b="1" dirty="0">
                <a:latin typeface="Times New Roman" panose="02020603050405020304" pitchFamily="18" charset="0"/>
                <a:cs typeface="Times New Roman" panose="02020603050405020304" pitchFamily="18" charset="0"/>
              </a:rPr>
              <a:t>ACKNOWLEGEMENTS</a:t>
            </a:r>
            <a:endParaRPr lang="en-IN" b="1" dirty="0">
              <a:latin typeface="Times New Roman" panose="02020603050405020304" pitchFamily="18" charset="0"/>
              <a:cs typeface="Times New Roman" panose="02020603050405020304" pitchFamily="18" charset="0"/>
            </a:endParaRPr>
          </a:p>
        </p:txBody>
      </p:sp>
      <p:pic>
        <p:nvPicPr>
          <p:cNvPr id="2"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265957" y="2045368"/>
            <a:ext cx="4002504" cy="3189070"/>
          </a:xfrm>
          <a:prstGeom prst="rect">
            <a:avLst/>
          </a:prstGeom>
          <a:noFill/>
          <a:extLst>
            <a:ext uri="{909E8E84-426E-40DD-AFC4-6F175D3DCCD1}">
              <a14:hiddenFill xmlns:a14="http://schemas.microsoft.com/office/drawing/2010/main">
                <a:solidFill>
                  <a:srgbClr val="FFFFFF"/>
                </a:solidFill>
              </a14:hiddenFill>
            </a:ext>
          </a:extLst>
        </p:spPr>
      </p:pic>
      <p:sp>
        <p:nvSpPr>
          <p:cNvPr id="3" name="Date Placeholder 2"/>
          <p:cNvSpPr>
            <a:spLocks noGrp="1"/>
          </p:cNvSpPr>
          <p:nvPr>
            <p:ph type="dt" sz="half" idx="10"/>
          </p:nvPr>
        </p:nvSpPr>
        <p:spPr/>
        <p:txBody>
          <a:bodyPr/>
          <a:lstStyle/>
          <a:p>
            <a:r>
              <a:rPr lang="en-US" dirty="0"/>
              <a:t>05-12-2025</a:t>
            </a:r>
            <a:endParaRPr lang="en-IN" dirty="0"/>
          </a:p>
        </p:txBody>
      </p:sp>
      <p:sp>
        <p:nvSpPr>
          <p:cNvPr id="4" name="Footer Placeholder 3"/>
          <p:cNvSpPr>
            <a:spLocks noGrp="1"/>
          </p:cNvSpPr>
          <p:nvPr>
            <p:ph type="ftr" sz="quarter" idx="11"/>
          </p:nvPr>
        </p:nvSpPr>
        <p:spPr/>
        <p:txBody>
          <a:bodyPr/>
          <a:lstStyle/>
          <a:p>
            <a:r>
              <a:rPr lang="en-US" dirty="0"/>
              <a:t>Review No.  2       Batch No.   AB7       Department of CSE</a:t>
            </a:r>
            <a:endParaRPr lang="en-IN" dirty="0"/>
          </a:p>
        </p:txBody>
      </p:sp>
      <p:sp>
        <p:nvSpPr>
          <p:cNvPr id="10" name="Slide Number Placeholder 9"/>
          <p:cNvSpPr>
            <a:spLocks noGrp="1"/>
          </p:cNvSpPr>
          <p:nvPr>
            <p:ph type="sldNum" sz="quarter" idx="12"/>
          </p:nvPr>
        </p:nvSpPr>
        <p:spPr/>
        <p:txBody>
          <a:bodyPr/>
          <a:lstStyle/>
          <a:p>
            <a:fld id="{65DCBD69-296B-4D7C-AF62-9B588FC78772}" type="slidenum">
              <a:rPr lang="en-IN" smtClean="0"/>
            </a:fld>
            <a:endParaRPr lang="en-IN"/>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1180618" y="365125"/>
            <a:ext cx="10173182" cy="1128009"/>
          </a:xfrm>
        </p:spPr>
        <p:txBody>
          <a:bodyPr/>
          <a:lstStyle/>
          <a:p>
            <a:pPr algn="ctr"/>
            <a:r>
              <a:rPr lang="en-US" b="1" dirty="0">
                <a:latin typeface="Times New Roman" panose="02020603050405020304" pitchFamily="18" charset="0"/>
                <a:cs typeface="Times New Roman" panose="02020603050405020304" pitchFamily="18" charset="0"/>
              </a:rPr>
              <a:t>ABSTRACT</a:t>
            </a:r>
            <a:endParaRPr lang="en-US" b="1" dirty="0">
              <a:latin typeface="Times New Roman" panose="02020603050405020304" pitchFamily="18" charset="0"/>
              <a:cs typeface="Times New Roman" panose="02020603050405020304" pitchFamily="18" charset="0"/>
            </a:endParaRPr>
          </a:p>
        </p:txBody>
      </p:sp>
      <p:sp>
        <p:nvSpPr>
          <p:cNvPr id="9" name="Content Placeholder 8"/>
          <p:cNvSpPr>
            <a:spLocks noGrp="1"/>
          </p:cNvSpPr>
          <p:nvPr>
            <p:ph idx="1"/>
          </p:nvPr>
        </p:nvSpPr>
        <p:spPr/>
        <p:txBody>
          <a:bodyPr>
            <a:noAutofit/>
          </a:bodyPr>
          <a:lstStyle/>
          <a:p>
            <a:pPr marL="0" indent="0" algn="just">
              <a:buNone/>
            </a:pPr>
            <a:r>
              <a:rPr lang="en-US" sz="3200" dirty="0">
                <a:latin typeface="Times New Roman" panose="02020603050405020304" pitchFamily="18" charset="0"/>
                <a:cs typeface="Times New Roman" panose="02020603050405020304" pitchFamily="18" charset="0"/>
              </a:rPr>
              <a:t>Crowd counting from images is crucial for security, crowd management, and smart surveillance. The Shunting Inhibition Network (SINet) uses biologically inspired segmentation but struggles in dense scenes due to its shallow encoder. To enhance performance, the encoder is replaced with EfficientNet-B4, a deeper and more powerful network. This improved model extracts richer features and achieves superior results on the </a:t>
            </a:r>
            <a:r>
              <a:rPr lang="en-US" sz="3200" dirty="0" err="1">
                <a:latin typeface="Times New Roman" panose="02020603050405020304" pitchFamily="18" charset="0"/>
                <a:cs typeface="Times New Roman" panose="02020603050405020304" pitchFamily="18" charset="0"/>
              </a:rPr>
              <a:t>ShanghaiTech</a:t>
            </a:r>
            <a:r>
              <a:rPr lang="en-US" sz="3200" dirty="0">
                <a:latin typeface="Times New Roman" panose="02020603050405020304" pitchFamily="18" charset="0"/>
                <a:cs typeface="Times New Roman" panose="02020603050405020304" pitchFamily="18" charset="0"/>
              </a:rPr>
              <a:t> Part-A dataset, with an MAE of 36.4 and RMSE of 85.4, outperforming the original SINet.</a:t>
            </a:r>
            <a:endParaRPr lang="en-US" sz="3200" dirty="0">
              <a:latin typeface="Times New Roman" panose="02020603050405020304" pitchFamily="18" charset="0"/>
              <a:cs typeface="Times New Roman" panose="02020603050405020304" pitchFamily="18" charset="0"/>
            </a:endParaRPr>
          </a:p>
          <a:p>
            <a:pPr marL="0" indent="0" algn="just">
              <a:buNone/>
            </a:pPr>
            <a:endParaRPr lang="en-US" sz="3200" dirty="0">
              <a:latin typeface="Times New Roman" panose="02020603050405020304" pitchFamily="18" charset="0"/>
              <a:cs typeface="Times New Roman" panose="02020603050405020304" pitchFamily="18" charset="0"/>
            </a:endParaRPr>
          </a:p>
        </p:txBody>
      </p:sp>
      <p:sp>
        <p:nvSpPr>
          <p:cNvPr id="2" name="Date Placeholder 1"/>
          <p:cNvSpPr>
            <a:spLocks noGrp="1"/>
          </p:cNvSpPr>
          <p:nvPr>
            <p:ph type="dt" sz="half" idx="10"/>
          </p:nvPr>
        </p:nvSpPr>
        <p:spPr/>
        <p:txBody>
          <a:bodyPr/>
          <a:lstStyle/>
          <a:p>
            <a:r>
              <a:rPr lang="en-US" dirty="0">
                <a:sym typeface="+mn-ea"/>
              </a:rPr>
              <a:t>05-12-2025</a:t>
            </a:r>
            <a:endParaRPr lang="en-IN" dirty="0"/>
          </a:p>
        </p:txBody>
      </p:sp>
      <p:sp>
        <p:nvSpPr>
          <p:cNvPr id="3" name="Footer Placeholder 2"/>
          <p:cNvSpPr>
            <a:spLocks noGrp="1"/>
          </p:cNvSpPr>
          <p:nvPr>
            <p:ph type="ftr" sz="quarter" idx="11"/>
          </p:nvPr>
        </p:nvSpPr>
        <p:spPr/>
        <p:txBody>
          <a:bodyPr/>
          <a:lstStyle/>
          <a:p>
            <a:r>
              <a:rPr lang="en-US" dirty="0"/>
              <a:t>Review No.  2       Batch No.   AB7       Department of CSE</a:t>
            </a:r>
            <a:endParaRPr lang="en-IN" dirty="0"/>
          </a:p>
        </p:txBody>
      </p:sp>
      <p:sp>
        <p:nvSpPr>
          <p:cNvPr id="4" name="Slide Number Placeholder 3"/>
          <p:cNvSpPr>
            <a:spLocks noGrp="1"/>
          </p:cNvSpPr>
          <p:nvPr>
            <p:ph type="sldNum" sz="quarter" idx="12"/>
          </p:nvPr>
        </p:nvSpPr>
        <p:spPr/>
        <p:txBody>
          <a:bodyPr/>
          <a:lstStyle/>
          <a:p>
            <a:fld id="{65DCBD69-296B-4D7C-AF62-9B588FC78772}" type="slidenum">
              <a:rPr lang="en-IN" smtClean="0"/>
            </a:fld>
            <a:endParaRPr lang="en-IN"/>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pPr algn="ctr"/>
            <a:r>
              <a:rPr lang="en-US" altLang="en-US" b="1"/>
              <a:t>Efficient Crowd Counting Model</a:t>
            </a:r>
            <a:endParaRPr lang="en-US" altLang="en-US" b="1"/>
          </a:p>
        </p:txBody>
      </p:sp>
      <p:pic>
        <p:nvPicPr>
          <p:cNvPr id="7" name="Content Placeholder 6"/>
          <p:cNvPicPr>
            <a:picLocks noChangeAspect="1"/>
          </p:cNvPicPr>
          <p:nvPr>
            <p:ph idx="1"/>
          </p:nvPr>
        </p:nvPicPr>
        <p:blipFill>
          <a:blip r:embed="rId1"/>
          <a:stretch>
            <a:fillRect/>
          </a:stretch>
        </p:blipFill>
        <p:spPr>
          <a:xfrm>
            <a:off x="1374140" y="1816735"/>
            <a:ext cx="3696970" cy="4351655"/>
          </a:xfrm>
          <a:prstGeom prst="rect">
            <a:avLst/>
          </a:prstGeom>
        </p:spPr>
      </p:pic>
      <p:sp>
        <p:nvSpPr>
          <p:cNvPr id="4" name="Date Placeholder 3"/>
          <p:cNvSpPr>
            <a:spLocks noGrp="1"/>
          </p:cNvSpPr>
          <p:nvPr>
            <p:ph type="dt" sz="half" idx="10"/>
          </p:nvPr>
        </p:nvSpPr>
        <p:spPr/>
        <p:txBody>
          <a:bodyPr/>
          <a:p>
            <a:fld id="{35E7A069-8CF8-43D5-890A-A44A98E25D4C}" type="datetime1">
              <a:rPr lang="en-IN" smtClean="0"/>
            </a:fld>
            <a:endParaRPr lang="en-IN"/>
          </a:p>
        </p:txBody>
      </p:sp>
      <p:sp>
        <p:nvSpPr>
          <p:cNvPr id="5" name="Footer Placeholder 4"/>
          <p:cNvSpPr>
            <a:spLocks noGrp="1"/>
          </p:cNvSpPr>
          <p:nvPr>
            <p:ph type="ftr" sz="quarter" idx="11"/>
          </p:nvPr>
        </p:nvSpPr>
        <p:spPr/>
        <p:txBody>
          <a:bodyPr/>
          <a:p>
            <a:r>
              <a:rPr lang="en-US" dirty="0"/>
              <a:t>Review No.  3       Batch No.   AB7       Department of CSE</a:t>
            </a:r>
            <a:endParaRPr lang="en-IN" dirty="0"/>
          </a:p>
        </p:txBody>
      </p:sp>
      <p:sp>
        <p:nvSpPr>
          <p:cNvPr id="6" name="Slide Number Placeholder 5"/>
          <p:cNvSpPr>
            <a:spLocks noGrp="1"/>
          </p:cNvSpPr>
          <p:nvPr>
            <p:ph type="sldNum" sz="quarter" idx="12"/>
          </p:nvPr>
        </p:nvSpPr>
        <p:spPr/>
        <p:txBody>
          <a:bodyPr/>
          <a:p>
            <a:fld id="{65DCBD69-296B-4D7C-AF62-9B588FC78772}" type="slidenum">
              <a:rPr lang="en-IN" smtClean="0"/>
            </a:fld>
            <a:endParaRPr lang="en-IN"/>
          </a:p>
        </p:txBody>
      </p:sp>
      <p:sp>
        <p:nvSpPr>
          <p:cNvPr id="8" name="Text Box 7"/>
          <p:cNvSpPr txBox="1"/>
          <p:nvPr/>
        </p:nvSpPr>
        <p:spPr>
          <a:xfrm>
            <a:off x="7099300" y="2941320"/>
            <a:ext cx="4487545" cy="2586990"/>
          </a:xfrm>
          <a:prstGeom prst="rect">
            <a:avLst/>
          </a:prstGeom>
          <a:noFill/>
        </p:spPr>
        <p:txBody>
          <a:bodyPr wrap="square" rtlCol="0">
            <a:noAutofit/>
          </a:bodyPr>
          <a:p>
            <a:endParaRPr lang="en-US"/>
          </a:p>
        </p:txBody>
      </p:sp>
      <p:sp>
        <p:nvSpPr>
          <p:cNvPr id="9" name="Text Box 8"/>
          <p:cNvSpPr txBox="1"/>
          <p:nvPr/>
        </p:nvSpPr>
        <p:spPr>
          <a:xfrm>
            <a:off x="6742430" y="1976120"/>
            <a:ext cx="4255770" cy="4032885"/>
          </a:xfrm>
          <a:prstGeom prst="rect">
            <a:avLst/>
          </a:prstGeom>
          <a:noFill/>
        </p:spPr>
        <p:txBody>
          <a:bodyPr wrap="square" rtlCol="0">
            <a:noAutofit/>
          </a:bodyPr>
          <a:p>
            <a:pPr marL="285750" indent="-285750">
              <a:buFont typeface="Arial" panose="020B0604020202020204" pitchFamily="34" charset="0"/>
              <a:buChar char="•"/>
            </a:pPr>
            <a:r>
              <a:rPr lang="en-US" altLang="en-US" b="1">
                <a:latin typeface="Times New Roman" panose="02020603050405020304" pitchFamily="18" charset="0"/>
                <a:cs typeface="Times New Roman" panose="02020603050405020304" pitchFamily="18" charset="0"/>
              </a:rPr>
              <a:t>Dual-decoder deep learning model for crowd counting</a:t>
            </a:r>
            <a:endParaRPr lang="en-US" altLang="en-US" b="1">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altLang="en-US" b="1">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altLang="en-US" b="1">
                <a:latin typeface="Times New Roman" panose="02020603050405020304" pitchFamily="18" charset="0"/>
                <a:cs typeface="Times New Roman" panose="02020603050405020304" pitchFamily="18" charset="0"/>
              </a:rPr>
              <a:t>Integrates segmentation and density estimation</a:t>
            </a:r>
            <a:endParaRPr lang="en-US" altLang="en-US" b="1">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altLang="en-US" b="1">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altLang="en-US" b="1">
                <a:latin typeface="Times New Roman" panose="02020603050405020304" pitchFamily="18" charset="0"/>
                <a:cs typeface="Times New Roman" panose="02020603050405020304" pitchFamily="18" charset="0"/>
              </a:rPr>
              <a:t>Designed for highly crowded and complex scenes</a:t>
            </a:r>
            <a:endParaRPr lang="en-US" altLang="en-US" b="1">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altLang="en-US" b="1">
                <a:latin typeface="Times New Roman" panose="02020603050405020304" pitchFamily="18" charset="0"/>
                <a:cs typeface="Times New Roman" panose="02020603050405020304" pitchFamily="18" charset="0"/>
              </a:rPr>
              <a:t>EfficientNet-B4 / B1 used as backbone</a:t>
            </a:r>
            <a:endParaRPr lang="en-US" altLang="en-US" b="1">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altLang="en-US" b="1">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altLang="en-US" b="1">
                <a:latin typeface="Times New Roman" panose="02020603050405020304" pitchFamily="18" charset="0"/>
                <a:cs typeface="Times New Roman" panose="02020603050405020304" pitchFamily="18" charset="0"/>
              </a:rPr>
              <a:t>Extracts multi-scale and high-level features</a:t>
            </a:r>
            <a:endParaRPr lang="en-US" altLang="en-US" b="1">
              <a:latin typeface="Times New Roman" panose="02020603050405020304" pitchFamily="18" charset="0"/>
              <a:cs typeface="Times New Roman" panose="02020603050405020304" pitchFamily="18"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1180618" y="365125"/>
            <a:ext cx="10173182" cy="1128009"/>
          </a:xfrm>
        </p:spPr>
        <p:txBody>
          <a:bodyPr/>
          <a:lstStyle/>
          <a:p>
            <a:pPr algn="ctr"/>
            <a:r>
              <a:rPr lang="en-US" b="1" dirty="0">
                <a:latin typeface="Times New Roman" panose="02020603050405020304" pitchFamily="18" charset="0"/>
                <a:cs typeface="Times New Roman" panose="02020603050405020304" pitchFamily="18" charset="0"/>
              </a:rPr>
              <a:t>INTRODUCTION</a:t>
            </a:r>
            <a:endParaRPr lang="en-US" b="1" dirty="0">
              <a:latin typeface="Times New Roman" panose="02020603050405020304" pitchFamily="18" charset="0"/>
              <a:cs typeface="Times New Roman" panose="02020603050405020304" pitchFamily="18" charset="0"/>
            </a:endParaRPr>
          </a:p>
        </p:txBody>
      </p:sp>
      <p:sp>
        <p:nvSpPr>
          <p:cNvPr id="9" name="Content Placeholder 8"/>
          <p:cNvSpPr>
            <a:spLocks noGrp="1"/>
          </p:cNvSpPr>
          <p:nvPr>
            <p:ph idx="1"/>
          </p:nvPr>
        </p:nvSpPr>
        <p:spPr/>
        <p:txBody>
          <a:bodyPr>
            <a:normAutofit lnSpcReduction="10000"/>
          </a:bodyPr>
          <a:lstStyle/>
          <a:p>
            <a:pPr algn="just"/>
            <a:r>
              <a:rPr lang="en-US" sz="2400" dirty="0"/>
              <a:t>Crowd counting plays an important role in maintaining public safety, managing large gatherings, and improving smart surveillance systems.</a:t>
            </a:r>
            <a:endParaRPr lang="en-US" sz="2400" dirty="0"/>
          </a:p>
          <a:p>
            <a:pPr algn="just"/>
            <a:r>
              <a:rPr lang="en-US" sz="2400" dirty="0"/>
              <a:t>It helps estimate the number of people in an image or video, even in dense and complex crowd environments.</a:t>
            </a:r>
            <a:endParaRPr lang="en-US" sz="2400" dirty="0"/>
          </a:p>
          <a:p>
            <a:pPr algn="just"/>
            <a:r>
              <a:rPr lang="en-US" sz="2400" dirty="0"/>
              <a:t>Traditional counting methods struggle with challenges such as occlusion, scale variation, and background clutter.</a:t>
            </a:r>
            <a:endParaRPr lang="en-US" sz="2400" dirty="0"/>
          </a:p>
          <a:p>
            <a:pPr algn="just"/>
            <a:r>
              <a:rPr lang="en-US" sz="2400" dirty="0"/>
              <a:t>Deep learning models like the Shunting Inhibition Network (SINet) use biologically inspired mechanisms for better crowd analysis.</a:t>
            </a:r>
            <a:endParaRPr lang="en-US" sz="2400" dirty="0"/>
          </a:p>
          <a:p>
            <a:pPr algn="just"/>
            <a:r>
              <a:rPr lang="en-US" sz="2400" dirty="0"/>
              <a:t>To enhance performance, the proposed model combines EfficientNet-B4 with SINet, allowing deeper feature extraction and improved accuracy</a:t>
            </a:r>
            <a:r>
              <a:rPr lang="en-US" sz="2600" dirty="0">
                <a:latin typeface="Times New Roman" panose="02020603050405020304" pitchFamily="18" charset="0"/>
                <a:cs typeface="Times New Roman" panose="02020603050405020304" pitchFamily="18" charset="0"/>
              </a:rPr>
              <a:t>.</a:t>
            </a:r>
            <a:endParaRPr lang="en-US" sz="2600" dirty="0">
              <a:latin typeface="Times New Roman" panose="02020603050405020304" pitchFamily="18" charset="0"/>
              <a:cs typeface="Times New Roman" panose="02020603050405020304" pitchFamily="18" charset="0"/>
            </a:endParaRPr>
          </a:p>
          <a:p>
            <a:pPr algn="just"/>
            <a:r>
              <a:rPr lang="en-US" sz="2400" dirty="0"/>
              <a:t>Our project fits with the trend of using advanced deep learning technology to make crowd monitoring and public safety smarter and more efficient.</a:t>
            </a:r>
            <a:endParaRPr lang="en-US" sz="2600" dirty="0">
              <a:latin typeface="Times New Roman" panose="02020603050405020304" pitchFamily="18" charset="0"/>
              <a:cs typeface="Times New Roman" panose="02020603050405020304" pitchFamily="18" charset="0"/>
            </a:endParaRPr>
          </a:p>
        </p:txBody>
      </p:sp>
      <p:sp>
        <p:nvSpPr>
          <p:cNvPr id="2" name="Date Placeholder 1"/>
          <p:cNvSpPr>
            <a:spLocks noGrp="1"/>
          </p:cNvSpPr>
          <p:nvPr>
            <p:ph type="dt" sz="half" idx="10"/>
          </p:nvPr>
        </p:nvSpPr>
        <p:spPr/>
        <p:txBody>
          <a:bodyPr/>
          <a:lstStyle/>
          <a:p>
            <a:r>
              <a:rPr lang="en-US" dirty="0">
                <a:sym typeface="+mn-ea"/>
              </a:rPr>
              <a:t>05-12-2025</a:t>
            </a:r>
            <a:endParaRPr lang="en-IN" dirty="0"/>
          </a:p>
        </p:txBody>
      </p:sp>
      <p:sp>
        <p:nvSpPr>
          <p:cNvPr id="3" name="Footer Placeholder 2"/>
          <p:cNvSpPr>
            <a:spLocks noGrp="1"/>
          </p:cNvSpPr>
          <p:nvPr>
            <p:ph type="ftr" sz="quarter" idx="11"/>
          </p:nvPr>
        </p:nvSpPr>
        <p:spPr/>
        <p:txBody>
          <a:bodyPr/>
          <a:lstStyle/>
          <a:p>
            <a:r>
              <a:rPr lang="en-US" dirty="0"/>
              <a:t>Review No.  2       Batch No.   AB7       Department of CSE</a:t>
            </a:r>
            <a:endParaRPr lang="en-IN" dirty="0"/>
          </a:p>
        </p:txBody>
      </p:sp>
      <p:sp>
        <p:nvSpPr>
          <p:cNvPr id="4" name="Slide Number Placeholder 3"/>
          <p:cNvSpPr>
            <a:spLocks noGrp="1"/>
          </p:cNvSpPr>
          <p:nvPr>
            <p:ph type="sldNum" sz="quarter" idx="12"/>
          </p:nvPr>
        </p:nvSpPr>
        <p:spPr/>
        <p:txBody>
          <a:bodyPr/>
          <a:lstStyle/>
          <a:p>
            <a:fld id="{65DCBD69-296B-4D7C-AF62-9B588FC78772}" type="slidenum">
              <a:rPr lang="en-IN" smtClean="0"/>
            </a:fld>
            <a:endParaRPr lang="en-IN"/>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1180618" y="-326571"/>
            <a:ext cx="10173182" cy="1206145"/>
          </a:xfrm>
        </p:spPr>
        <p:txBody>
          <a:bodyPr>
            <a:normAutofit/>
          </a:bodyPr>
          <a:lstStyle/>
          <a:p>
            <a:pPr algn="ctr"/>
            <a:r>
              <a:rPr lang="en-US" sz="3200" b="1" dirty="0">
                <a:latin typeface="Times New Roman" panose="02020603050405020304" pitchFamily="18" charset="0"/>
                <a:cs typeface="Times New Roman" panose="02020603050405020304" pitchFamily="18" charset="0"/>
              </a:rPr>
              <a:t>LITERATURE SURVEY</a:t>
            </a:r>
            <a:endParaRPr lang="en-US" sz="3200" b="1" dirty="0">
              <a:latin typeface="Times New Roman" panose="02020603050405020304" pitchFamily="18" charset="0"/>
              <a:cs typeface="Times New Roman" panose="02020603050405020304" pitchFamily="18" charset="0"/>
            </a:endParaRPr>
          </a:p>
        </p:txBody>
      </p:sp>
      <p:sp>
        <p:nvSpPr>
          <p:cNvPr id="9" name="Content Placeholder 8"/>
          <p:cNvSpPr>
            <a:spLocks noGrp="1"/>
          </p:cNvSpPr>
          <p:nvPr>
            <p:ph idx="1"/>
          </p:nvPr>
        </p:nvSpPr>
        <p:spPr>
          <a:xfrm>
            <a:off x="838200" y="906561"/>
            <a:ext cx="10515600" cy="5814914"/>
          </a:xfrm>
        </p:spPr>
        <p:txBody>
          <a:bodyPr>
            <a:normAutofit/>
          </a:bodyPr>
          <a:lstStyle/>
          <a:p>
            <a:pPr marL="0" indent="0">
              <a:buNone/>
            </a:pPr>
            <a:endParaRPr lang="en-IN">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sp>
        <p:nvSpPr>
          <p:cNvPr id="10" name="Content Placeholder 8"/>
          <p:cNvSpPr txBox="1"/>
          <p:nvPr/>
        </p:nvSpPr>
        <p:spPr>
          <a:xfrm>
            <a:off x="990600" y="19780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latin typeface="Times New Roman" panose="02020603050405020304" pitchFamily="18" charset="0"/>
              <a:cs typeface="Times New Roman" panose="02020603050405020304" pitchFamily="18" charset="0"/>
            </a:endParaRPr>
          </a:p>
        </p:txBody>
      </p:sp>
      <p:sp>
        <p:nvSpPr>
          <p:cNvPr id="2" name="Date Placeholder 1"/>
          <p:cNvSpPr>
            <a:spLocks noGrp="1"/>
          </p:cNvSpPr>
          <p:nvPr>
            <p:ph type="dt" sz="half" idx="10"/>
          </p:nvPr>
        </p:nvSpPr>
        <p:spPr/>
        <p:txBody>
          <a:bodyPr/>
          <a:lstStyle/>
          <a:p>
            <a:r>
              <a:rPr lang="en-US" dirty="0"/>
              <a:t>10-11-2025</a:t>
            </a:r>
            <a:endParaRPr lang="en-IN" dirty="0"/>
          </a:p>
        </p:txBody>
      </p:sp>
      <p:sp>
        <p:nvSpPr>
          <p:cNvPr id="4" name="Footer Placeholder 3"/>
          <p:cNvSpPr>
            <a:spLocks noGrp="1"/>
          </p:cNvSpPr>
          <p:nvPr>
            <p:ph type="ftr" sz="quarter" idx="11"/>
          </p:nvPr>
        </p:nvSpPr>
        <p:spPr/>
        <p:txBody>
          <a:bodyPr/>
          <a:lstStyle/>
          <a:p>
            <a:r>
              <a:rPr lang="en-US" dirty="0"/>
              <a:t>Review No.  1       Batch No.   AB7       Department of CSE</a:t>
            </a:r>
            <a:endParaRPr lang="en-IN" dirty="0"/>
          </a:p>
        </p:txBody>
      </p:sp>
      <p:sp>
        <p:nvSpPr>
          <p:cNvPr id="11" name="Slide Number Placeholder 10"/>
          <p:cNvSpPr>
            <a:spLocks noGrp="1"/>
          </p:cNvSpPr>
          <p:nvPr>
            <p:ph type="sldNum" sz="quarter" idx="12"/>
          </p:nvPr>
        </p:nvSpPr>
        <p:spPr/>
        <p:txBody>
          <a:bodyPr/>
          <a:lstStyle/>
          <a:p>
            <a:fld id="{65DCBD69-296B-4D7C-AF62-9B588FC78772}" type="slidenum">
              <a:rPr lang="en-IN" smtClean="0"/>
            </a:fld>
            <a:endParaRPr lang="en-IN"/>
          </a:p>
        </p:txBody>
      </p:sp>
      <p:graphicFrame>
        <p:nvGraphicFramePr>
          <p:cNvPr id="3" name="Table 2"/>
          <p:cNvGraphicFramePr>
            <a:graphicFrameLocks noGrp="1"/>
          </p:cNvGraphicFramePr>
          <p:nvPr>
            <p:custDataLst>
              <p:tags r:id="rId1"/>
            </p:custDataLst>
          </p:nvPr>
        </p:nvGraphicFramePr>
        <p:xfrm>
          <a:off x="218440" y="752475"/>
          <a:ext cx="11827510" cy="6016625"/>
        </p:xfrm>
        <a:graphic>
          <a:graphicData uri="http://schemas.openxmlformats.org/drawingml/2006/table">
            <a:tbl>
              <a:tblPr firstRow="1" bandRow="1">
                <a:tableStyleId>{17292A2E-F333-43FB-9621-5CBBE7FDCDCB}</a:tableStyleId>
              </a:tblPr>
              <a:tblGrid>
                <a:gridCol w="470535"/>
                <a:gridCol w="1953895"/>
                <a:gridCol w="1417320"/>
                <a:gridCol w="2324100"/>
                <a:gridCol w="2145665"/>
                <a:gridCol w="1757680"/>
                <a:gridCol w="1758315"/>
              </a:tblGrid>
              <a:tr h="466725">
                <a:tc>
                  <a:txBody>
                    <a:bodyPr/>
                    <a:lstStyle/>
                    <a:p>
                      <a:pPr algn="ctr"/>
                      <a:r>
                        <a:rPr lang="en-US" sz="1600">
                          <a:solidFill>
                            <a:schemeClr val="tx1"/>
                          </a:solidFill>
                        </a:rPr>
                        <a:t>No</a:t>
                      </a:r>
                      <a:endParaRPr lang="en-US" sz="1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a:solidFill>
                            <a:schemeClr val="tx1"/>
                          </a:solidFill>
                        </a:rPr>
                        <a:t>Title</a:t>
                      </a:r>
                      <a:endParaRPr lang="en-US" sz="1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a:solidFill>
                            <a:schemeClr val="tx1"/>
                          </a:solidFill>
                        </a:rPr>
                        <a:t>Author</a:t>
                      </a:r>
                      <a:endParaRPr lang="en-US" sz="1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solidFill>
                            <a:schemeClr val="tx1"/>
                          </a:solidFill>
                        </a:rPr>
                        <a:t>Journal Name &amp; Year</a:t>
                      </a:r>
                      <a:endParaRPr lang="en-US" sz="1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a:solidFill>
                            <a:schemeClr val="tx1"/>
                          </a:solidFill>
                        </a:rPr>
                        <a:t>Methodology Adapted</a:t>
                      </a:r>
                      <a:endParaRPr lang="en-US" sz="1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a:solidFill>
                            <a:schemeClr val="tx1"/>
                          </a:solidFill>
                        </a:rPr>
                        <a:t>Key Findings </a:t>
                      </a:r>
                      <a:endParaRPr lang="en-US" sz="1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solidFill>
                            <a:schemeClr val="tx1"/>
                          </a:solidFill>
                        </a:rPr>
                        <a:t>Gaps</a:t>
                      </a:r>
                      <a:endParaRPr lang="en-US" sz="1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310640">
                <a:tc>
                  <a:txBody>
                    <a:bodyPr/>
                    <a:lstStyle/>
                    <a:p>
                      <a:r>
                        <a:rPr lang="en-US" sz="1400">
                          <a:latin typeface="Times New Roman" panose="02020603050405020304" pitchFamily="18" charset="0"/>
                          <a:cs typeface="Times New Roman" panose="02020603050405020304" pitchFamily="18" charset="0"/>
                        </a:rPr>
                        <a:t>1</a:t>
                      </a:r>
                      <a:endParaRPr lang="en-US" sz="14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en-US" sz="1000" dirty="0">
                          <a:latin typeface="Times New Roman" panose="02020603050405020304" pitchFamily="18" charset="0"/>
                          <a:cs typeface="Times New Roman" panose="02020603050405020304" pitchFamily="18" charset="0"/>
                        </a:rPr>
                        <a:t>U-ASD Net: Supervised Crowd Counting Based on Semantic Segmentation &amp; Adaptive Scenario Discovery</a:t>
                      </a:r>
                      <a:endParaRPr lang="en-US" altLang="en-US" sz="10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en-US" sz="1000" dirty="0">
                          <a:latin typeface="Times New Roman" panose="02020603050405020304" pitchFamily="18" charset="0"/>
                          <a:cs typeface="Times New Roman" panose="02020603050405020304" pitchFamily="18" charset="0"/>
                        </a:rPr>
                        <a:t>Adel Hafeezallah et al.</a:t>
                      </a:r>
                      <a:endParaRPr lang="en-US" altLang="en-US" sz="10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000" dirty="0"/>
                        <a:t>Science Direct (2023)</a:t>
                      </a:r>
                      <a:br>
                        <a:rPr lang="en-IN" sz="1000" dirty="0"/>
                      </a:br>
                      <a:r>
                        <a:rPr lang="en-IN" sz="1000" dirty="0"/>
                        <a:t>https://doi.org/10.1016/j.measea.2023.100773</a:t>
                      </a:r>
                      <a:endParaRPr lang="en-IN" sz="1000" dirty="0">
                        <a:latin typeface="Times New Roman" panose="02020603050405020304" pitchFamily="18" charset="0"/>
                        <a:cs typeface="Times New Roman" panose="02020603050405020304" pitchFamily="18" charset="0"/>
                        <a:hlinkClick r:id="" action="ppaction://noaction"/>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en-US" sz="1000" dirty="0">
                          <a:latin typeface="Times New Roman" panose="02020603050405020304" pitchFamily="18" charset="0"/>
                          <a:cs typeface="Times New Roman" panose="02020603050405020304" pitchFamily="18" charset="0"/>
                        </a:rPr>
                        <a:t>Resizing to 576×768- </a:t>
                      </a:r>
                      <a:endParaRPr lang="en-US" altLang="en-US" sz="1000" dirty="0">
                        <a:latin typeface="Times New Roman" panose="02020603050405020304" pitchFamily="18" charset="0"/>
                        <a:cs typeface="Times New Roman" panose="02020603050405020304" pitchFamily="18" charset="0"/>
                      </a:endParaRPr>
                    </a:p>
                    <a:p>
                      <a:r>
                        <a:rPr lang="en-US" altLang="en-US" sz="1000" dirty="0">
                          <a:latin typeface="Times New Roman" panose="02020603050405020304" pitchFamily="18" charset="0"/>
                          <a:cs typeface="Times New Roman" panose="02020603050405020304" pitchFamily="18" charset="0"/>
                        </a:rPr>
                        <a:t>Density/attention maps via Gaussian </a:t>
                      </a:r>
                      <a:endParaRPr lang="en-US" altLang="en-US" sz="1000" dirty="0">
                        <a:latin typeface="Times New Roman" panose="02020603050405020304" pitchFamily="18" charset="0"/>
                        <a:cs typeface="Times New Roman" panose="02020603050405020304" pitchFamily="18" charset="0"/>
                      </a:endParaRPr>
                    </a:p>
                    <a:p>
                      <a:r>
                        <a:rPr lang="en-US" altLang="en-US" sz="1000" dirty="0">
                          <a:latin typeface="Times New Roman" panose="02020603050405020304" pitchFamily="18" charset="0"/>
                          <a:cs typeface="Times New Roman" panose="02020603050405020304" pitchFamily="18" charset="0"/>
                        </a:rPr>
                        <a:t>filters- Max-unpooling replaces </a:t>
                      </a:r>
                      <a:endParaRPr lang="en-US" altLang="en-US" sz="1000" dirty="0">
                        <a:latin typeface="Times New Roman" panose="02020603050405020304" pitchFamily="18" charset="0"/>
                        <a:cs typeface="Times New Roman" panose="02020603050405020304" pitchFamily="18" charset="0"/>
                      </a:endParaRPr>
                    </a:p>
                    <a:p>
                      <a:r>
                        <a:rPr lang="en-US" altLang="en-US" sz="1000" dirty="0">
                          <a:latin typeface="Times New Roman" panose="02020603050405020304" pitchFamily="18" charset="0"/>
                          <a:cs typeface="Times New Roman" panose="02020603050405020304" pitchFamily="18" charset="0"/>
                        </a:rPr>
                        <a:t>upsampling- Point annotations </a:t>
                      </a:r>
                      <a:endParaRPr lang="en-US" altLang="en-US" sz="1000" dirty="0">
                        <a:latin typeface="Times New Roman" panose="02020603050405020304" pitchFamily="18" charset="0"/>
                        <a:cs typeface="Times New Roman" panose="02020603050405020304" pitchFamily="18" charset="0"/>
                      </a:endParaRPr>
                    </a:p>
                    <a:p>
                      <a:r>
                        <a:rPr lang="en-US" altLang="en-US" sz="1000" dirty="0">
                          <a:latin typeface="Times New Roman" panose="02020603050405020304" pitchFamily="18" charset="0"/>
                          <a:cs typeface="Times New Roman" panose="02020603050405020304" pitchFamily="18" charset="0"/>
                        </a:rPr>
                        <a:t>converted for training</a:t>
                      </a:r>
                      <a:endParaRPr lang="en-US" altLang="en-US" sz="10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en-US" sz="1000" dirty="0">
                          <a:latin typeface="Times New Roman" panose="02020603050405020304" pitchFamily="18" charset="0"/>
                          <a:cs typeface="Times New Roman" panose="02020603050405020304" pitchFamily="18" charset="0"/>
                        </a:rPr>
                        <a:t>Achieves better performance via multi-branch </a:t>
                      </a:r>
                      <a:endParaRPr lang="en-US" altLang="en-US" sz="1000" dirty="0">
                        <a:latin typeface="Times New Roman" panose="02020603050405020304" pitchFamily="18" charset="0"/>
                        <a:cs typeface="Times New Roman" panose="02020603050405020304" pitchFamily="18" charset="0"/>
                      </a:endParaRPr>
                    </a:p>
                    <a:p>
                      <a:r>
                        <a:rPr lang="en-US" altLang="en-US" sz="1000" dirty="0">
                          <a:latin typeface="Times New Roman" panose="02020603050405020304" pitchFamily="18" charset="0"/>
                          <a:cs typeface="Times New Roman" panose="02020603050405020304" pitchFamily="18" charset="0"/>
                        </a:rPr>
                        <a:t>learning- Introduces max-unpooling to recover spatial </a:t>
                      </a:r>
                      <a:endParaRPr lang="en-US" altLang="en-US" sz="1000" dirty="0">
                        <a:latin typeface="Times New Roman" panose="02020603050405020304" pitchFamily="18" charset="0"/>
                        <a:cs typeface="Times New Roman" panose="02020603050405020304" pitchFamily="18" charset="0"/>
                      </a:endParaRPr>
                    </a:p>
                    <a:p>
                      <a:r>
                        <a:rPr lang="en-US" altLang="en-US" sz="1000" dirty="0">
                          <a:latin typeface="Times New Roman" panose="02020603050405020304" pitchFamily="18" charset="0"/>
                          <a:cs typeface="Times New Roman" panose="02020603050405020304" pitchFamily="18" charset="0"/>
                        </a:rPr>
                        <a:t>info- Uses semantic segmentation + adaptive </a:t>
                      </a:r>
                      <a:endParaRPr lang="en-US" altLang="en-US" sz="1000" dirty="0">
                        <a:latin typeface="Times New Roman" panose="02020603050405020304" pitchFamily="18" charset="0"/>
                        <a:cs typeface="Times New Roman" panose="02020603050405020304" pitchFamily="18" charset="0"/>
                      </a:endParaRPr>
                    </a:p>
                    <a:p>
                      <a:r>
                        <a:rPr lang="en-US" altLang="en-US" sz="1000" dirty="0">
                          <a:latin typeface="Times New Roman" panose="02020603050405020304" pitchFamily="18" charset="0"/>
                          <a:cs typeface="Times New Roman" panose="02020603050405020304" pitchFamily="18" charset="0"/>
                        </a:rPr>
                        <a:t>recalibration- Proposes new Haramain dataset</a:t>
                      </a:r>
                      <a:endParaRPr lang="en-US" altLang="en-US" sz="10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en-US" sz="1000" dirty="0">
                          <a:latin typeface="Times New Roman" panose="02020603050405020304" pitchFamily="18" charset="0"/>
                          <a:cs typeface="Times New Roman" panose="02020603050405020304" pitchFamily="18" charset="0"/>
                        </a:rPr>
                        <a:t>Higher inference cost due to </a:t>
                      </a:r>
                      <a:endParaRPr lang="en-US" altLang="en-US" sz="1000" dirty="0">
                        <a:latin typeface="Times New Roman" panose="02020603050405020304" pitchFamily="18" charset="0"/>
                        <a:cs typeface="Times New Roman" panose="02020603050405020304" pitchFamily="18" charset="0"/>
                      </a:endParaRPr>
                    </a:p>
                    <a:p>
                      <a:r>
                        <a:rPr lang="en-US" altLang="en-US" sz="1000" dirty="0">
                          <a:latin typeface="Times New Roman" panose="02020603050405020304" pitchFamily="18" charset="0"/>
                          <a:cs typeface="Times New Roman" panose="02020603050405020304" pitchFamily="18" charset="0"/>
                        </a:rPr>
                        <a:t>dual-path computation_x0002_Haramain dataset lacks public </a:t>
                      </a:r>
                      <a:endParaRPr lang="en-US" altLang="en-US" sz="1000" dirty="0">
                        <a:latin typeface="Times New Roman" panose="02020603050405020304" pitchFamily="18" charset="0"/>
                        <a:cs typeface="Times New Roman" panose="02020603050405020304" pitchFamily="18" charset="0"/>
                      </a:endParaRPr>
                    </a:p>
                    <a:p>
                      <a:r>
                        <a:rPr lang="en-US" altLang="en-US" sz="1000" dirty="0">
                          <a:latin typeface="Times New Roman" panose="02020603050405020304" pitchFamily="18" charset="0"/>
                          <a:cs typeface="Times New Roman" panose="02020603050405020304" pitchFamily="18" charset="0"/>
                        </a:rPr>
                        <a:t>access currently</a:t>
                      </a:r>
                      <a:endParaRPr lang="en-US" altLang="en-US" sz="10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615440">
                <a:tc>
                  <a:txBody>
                    <a:bodyPr/>
                    <a:lstStyle/>
                    <a:p>
                      <a:r>
                        <a:rPr lang="en-US" sz="1400">
                          <a:latin typeface="Times New Roman" panose="02020603050405020304" pitchFamily="18" charset="0"/>
                          <a:cs typeface="Times New Roman" panose="02020603050405020304" pitchFamily="18" charset="0"/>
                        </a:rPr>
                        <a:t>2</a:t>
                      </a:r>
                      <a:endParaRPr lang="en-US" sz="14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en-US" sz="1000" dirty="0">
                          <a:latin typeface="Times New Roman" panose="02020603050405020304" pitchFamily="18" charset="0"/>
                          <a:cs typeface="Times New Roman" panose="02020603050405020304" pitchFamily="18" charset="0"/>
                        </a:rPr>
                        <a:t>NWPU-Crowd: A Large_x0002_Scale Benchmark for Crowd </a:t>
                      </a:r>
                      <a:endParaRPr lang="en-US" altLang="en-US" sz="1000" dirty="0">
                        <a:latin typeface="Times New Roman" panose="02020603050405020304" pitchFamily="18" charset="0"/>
                        <a:cs typeface="Times New Roman" panose="02020603050405020304" pitchFamily="18" charset="0"/>
                      </a:endParaRPr>
                    </a:p>
                    <a:p>
                      <a:r>
                        <a:rPr lang="en-US" altLang="en-US" sz="1000" dirty="0">
                          <a:latin typeface="Times New Roman" panose="02020603050405020304" pitchFamily="18" charset="0"/>
                          <a:cs typeface="Times New Roman" panose="02020603050405020304" pitchFamily="18" charset="0"/>
                        </a:rPr>
                        <a:t>Counting and Localization</a:t>
                      </a:r>
                      <a:endParaRPr lang="en-US" altLang="en-US" sz="10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en-US" sz="1000" dirty="0">
                          <a:latin typeface="Times New Roman" panose="02020603050405020304" pitchFamily="18" charset="0"/>
                          <a:cs typeface="Times New Roman" panose="02020603050405020304" pitchFamily="18" charset="0"/>
                        </a:rPr>
                        <a:t>Qi Wang et al., </a:t>
                      </a:r>
                      <a:endParaRPr lang="en-US" altLang="en-US" sz="1000" dirty="0">
                        <a:latin typeface="Times New Roman" panose="02020603050405020304" pitchFamily="18" charset="0"/>
                        <a:cs typeface="Times New Roman" panose="02020603050405020304" pitchFamily="18" charset="0"/>
                      </a:endParaRPr>
                    </a:p>
                    <a:p>
                      <a:endParaRPr lang="en-US" altLang="en-US" sz="10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IN" sz="1000" dirty="0"/>
                        <a:t>IEEE (2021)</a:t>
                      </a:r>
                      <a:br>
                        <a:rPr lang="en-IN" sz="1000" dirty="0"/>
                      </a:br>
                      <a:br>
                        <a:rPr lang="en-IN" sz="1000" dirty="0"/>
                      </a:br>
                      <a:r>
                        <a:rPr lang="en-IN" sz="1000" dirty="0"/>
                        <a:t>https://doi.org/10.1109/INMIC50486.2020.9318052</a:t>
                      </a:r>
                      <a:endParaRPr lang="en-IN" sz="10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en-US" sz="1000" dirty="0">
                          <a:latin typeface="Times New Roman" panose="02020603050405020304" pitchFamily="18" charset="0"/>
                          <a:cs typeface="Times New Roman" panose="02020603050405020304" pitchFamily="18" charset="0"/>
                        </a:rPr>
                        <a:t>Resizing to 2048px with aspect ratio_x0002_Random crop (576×768)- Grayscale </a:t>
                      </a:r>
                      <a:endParaRPr lang="en-US" altLang="en-US" sz="1000" dirty="0">
                        <a:latin typeface="Times New Roman" panose="02020603050405020304" pitchFamily="18" charset="0"/>
                        <a:cs typeface="Times New Roman" panose="02020603050405020304" pitchFamily="18" charset="0"/>
                      </a:endParaRPr>
                    </a:p>
                    <a:p>
                      <a:r>
                        <a:rPr lang="en-US" altLang="en-US" sz="1000" dirty="0">
                          <a:latin typeface="Times New Roman" panose="02020603050405020304" pitchFamily="18" charset="0"/>
                          <a:cs typeface="Times New Roman" panose="02020603050405020304" pitchFamily="18" charset="0"/>
                        </a:rPr>
                        <a:t>conversion, gamma correction_x0002_Gaussian density map (kernel=15)</a:t>
                      </a:r>
                      <a:endParaRPr lang="en-US" altLang="en-US" sz="10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en-US" sz="1000" dirty="0">
                          <a:latin typeface="Times New Roman" panose="02020603050405020304" pitchFamily="18" charset="0"/>
                          <a:cs typeface="Times New Roman" panose="02020603050405020304" pitchFamily="18" charset="0"/>
                        </a:rPr>
                        <a:t>Introduces largest real-world crowd dataset (2.13M </a:t>
                      </a:r>
                      <a:endParaRPr lang="en-US" altLang="en-US" sz="1000" dirty="0">
                        <a:latin typeface="Times New Roman" panose="02020603050405020304" pitchFamily="18" charset="0"/>
                        <a:cs typeface="Times New Roman" panose="02020603050405020304" pitchFamily="18" charset="0"/>
                      </a:endParaRPr>
                    </a:p>
                    <a:p>
                      <a:r>
                        <a:rPr lang="en-US" altLang="en-US" sz="1000" dirty="0">
                          <a:latin typeface="Times New Roman" panose="02020603050405020304" pitchFamily="18" charset="0"/>
                          <a:cs typeface="Times New Roman" panose="02020603050405020304" pitchFamily="18" charset="0"/>
                        </a:rPr>
                        <a:t>heads, 5,109 images)- Includes box-level + point-wise </a:t>
                      </a:r>
                      <a:endParaRPr lang="en-US" altLang="en-US" sz="1000" dirty="0">
                        <a:latin typeface="Times New Roman" panose="02020603050405020304" pitchFamily="18" charset="0"/>
                        <a:cs typeface="Times New Roman" panose="02020603050405020304" pitchFamily="18" charset="0"/>
                      </a:endParaRPr>
                    </a:p>
                    <a:p>
                      <a:r>
                        <a:rPr lang="en-US" altLang="en-US" sz="1000" dirty="0">
                          <a:latin typeface="Times New Roman" panose="02020603050405020304" pitchFamily="18" charset="0"/>
                          <a:cs typeface="Times New Roman" panose="02020603050405020304" pitchFamily="18" charset="0"/>
                        </a:rPr>
                        <a:t>annotations- Negative samples for robustness testing_x0002_Benchmark platform enables fair evaluation</a:t>
                      </a:r>
                      <a:endParaRPr lang="en-US" altLang="en-US" sz="10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en-US" sz="1000" dirty="0">
                          <a:latin typeface="Times New Roman" panose="02020603050405020304" pitchFamily="18" charset="0"/>
                          <a:cs typeface="Times New Roman" panose="02020603050405020304" pitchFamily="18" charset="0"/>
                        </a:rPr>
                        <a:t>High-resolution training costly_x0002_Difficulties in dense head </a:t>
                      </a:r>
                      <a:endParaRPr lang="en-US" altLang="en-US" sz="1000" dirty="0">
                        <a:latin typeface="Times New Roman" panose="02020603050405020304" pitchFamily="18" charset="0"/>
                        <a:cs typeface="Times New Roman" panose="02020603050405020304" pitchFamily="18" charset="0"/>
                      </a:endParaRPr>
                    </a:p>
                    <a:p>
                      <a:r>
                        <a:rPr lang="en-US" altLang="en-US" sz="1000" dirty="0">
                          <a:latin typeface="Times New Roman" panose="02020603050405020304" pitchFamily="18" charset="0"/>
                          <a:cs typeface="Times New Roman" panose="02020603050405020304" pitchFamily="18" charset="0"/>
                        </a:rPr>
                        <a:t>detection- Model performance </a:t>
                      </a:r>
                      <a:endParaRPr lang="en-US" altLang="en-US" sz="1000" dirty="0">
                        <a:latin typeface="Times New Roman" panose="02020603050405020304" pitchFamily="18" charset="0"/>
                        <a:cs typeface="Times New Roman" panose="02020603050405020304" pitchFamily="18" charset="0"/>
                      </a:endParaRPr>
                    </a:p>
                    <a:p>
                      <a:r>
                        <a:rPr lang="en-US" altLang="en-US" sz="1000" dirty="0">
                          <a:latin typeface="Times New Roman" panose="02020603050405020304" pitchFamily="18" charset="0"/>
                          <a:cs typeface="Times New Roman" panose="02020603050405020304" pitchFamily="18" charset="0"/>
                        </a:rPr>
                        <a:t>varies across luminance and </a:t>
                      </a:r>
                      <a:endParaRPr lang="en-US" altLang="en-US" sz="1000" dirty="0">
                        <a:latin typeface="Times New Roman" panose="02020603050405020304" pitchFamily="18" charset="0"/>
                        <a:cs typeface="Times New Roman" panose="02020603050405020304" pitchFamily="18" charset="0"/>
                      </a:endParaRPr>
                    </a:p>
                    <a:p>
                      <a:r>
                        <a:rPr lang="en-US" altLang="en-US" sz="1000" dirty="0">
                          <a:latin typeface="Times New Roman" panose="02020603050405020304" pitchFamily="18" charset="0"/>
                          <a:cs typeface="Times New Roman" panose="02020603050405020304" pitchFamily="18" charset="0"/>
                        </a:rPr>
                        <a:t>density classes</a:t>
                      </a:r>
                      <a:endParaRPr lang="en-US" altLang="en-US" sz="10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160780">
                <a:tc>
                  <a:txBody>
                    <a:bodyPr/>
                    <a:lstStyle/>
                    <a:p>
                      <a:r>
                        <a:rPr lang="en-US" sz="1000">
                          <a:latin typeface="Times New Roman" panose="02020603050405020304" pitchFamily="18" charset="0"/>
                          <a:cs typeface="Times New Roman" panose="02020603050405020304" pitchFamily="18" charset="0"/>
                        </a:rPr>
                        <a:t>3</a:t>
                      </a:r>
                      <a:endParaRPr lang="en-US" sz="10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en-US" sz="1000" dirty="0">
                          <a:latin typeface="Times New Roman" panose="02020603050405020304" pitchFamily="18" charset="0"/>
                          <a:cs typeface="Times New Roman" panose="02020603050405020304" pitchFamily="18" charset="0"/>
                        </a:rPr>
                        <a:t>Redesigning Multi-Scale </a:t>
                      </a:r>
                      <a:endParaRPr lang="en-US" altLang="en-US" sz="1000" dirty="0">
                        <a:latin typeface="Times New Roman" panose="02020603050405020304" pitchFamily="18" charset="0"/>
                        <a:cs typeface="Times New Roman" panose="02020603050405020304" pitchFamily="18" charset="0"/>
                      </a:endParaRPr>
                    </a:p>
                    <a:p>
                      <a:r>
                        <a:rPr lang="en-US" altLang="en-US" sz="1000" dirty="0">
                          <a:latin typeface="Times New Roman" panose="02020603050405020304" pitchFamily="18" charset="0"/>
                          <a:cs typeface="Times New Roman" panose="02020603050405020304" pitchFamily="18" charset="0"/>
                        </a:rPr>
                        <a:t>Neural Network for Crowd </a:t>
                      </a:r>
                      <a:endParaRPr lang="en-US" altLang="en-US" sz="1000" dirty="0">
                        <a:latin typeface="Times New Roman" panose="02020603050405020304" pitchFamily="18" charset="0"/>
                        <a:cs typeface="Times New Roman" panose="02020603050405020304" pitchFamily="18" charset="0"/>
                      </a:endParaRPr>
                    </a:p>
                    <a:p>
                      <a:r>
                        <a:rPr lang="en-US" altLang="en-US" sz="1000" dirty="0">
                          <a:latin typeface="Times New Roman" panose="02020603050405020304" pitchFamily="18" charset="0"/>
                          <a:cs typeface="Times New Roman" panose="02020603050405020304" pitchFamily="18" charset="0"/>
                        </a:rPr>
                        <a:t>Counting</a:t>
                      </a:r>
                      <a:endParaRPr lang="en-US" altLang="en-US" sz="10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en-US" sz="1000" dirty="0">
                          <a:latin typeface="Times New Roman" panose="02020603050405020304" pitchFamily="18" charset="0"/>
                          <a:cs typeface="Times New Roman" panose="02020603050405020304" pitchFamily="18" charset="0"/>
                        </a:rPr>
                        <a:t>Zhipeng Du et al.,</a:t>
                      </a:r>
                      <a:endParaRPr lang="en-US" altLang="en-US" sz="10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000" dirty="0"/>
                        <a:t>Journal of Musculoskeletal Surgery and Research (2021)</a:t>
                      </a:r>
                      <a:br>
                        <a:rPr lang="en-US" sz="1000" dirty="0"/>
                      </a:br>
                      <a:r>
                        <a:rPr lang="en-IN" sz="1000" dirty="0"/>
                        <a:t>http://dx.doi.org/10.4103/jmsr.jmsr_132_20</a:t>
                      </a:r>
                      <a:endParaRPr lang="en-US" sz="10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en-US" sz="1000" dirty="0">
                          <a:latin typeface="Times New Roman" panose="02020603050405020304" pitchFamily="18" charset="0"/>
                          <a:cs typeface="Times New Roman" panose="02020603050405020304" pitchFamily="18" charset="0"/>
                        </a:rPr>
                        <a:t>HMoDE (Hierarchical </a:t>
                      </a:r>
                      <a:endParaRPr lang="en-US" altLang="en-US" sz="1000" dirty="0">
                        <a:latin typeface="Times New Roman" panose="02020603050405020304" pitchFamily="18" charset="0"/>
                        <a:cs typeface="Times New Roman" panose="02020603050405020304" pitchFamily="18" charset="0"/>
                      </a:endParaRPr>
                    </a:p>
                    <a:p>
                      <a:r>
                        <a:rPr lang="en-US" altLang="en-US" sz="1000" dirty="0">
                          <a:latin typeface="Times New Roman" panose="02020603050405020304" pitchFamily="18" charset="0"/>
                          <a:cs typeface="Times New Roman" panose="02020603050405020304" pitchFamily="18" charset="0"/>
                        </a:rPr>
                        <a:t>Mixture of Density Experts)• </a:t>
                      </a:r>
                      <a:endParaRPr lang="en-US" altLang="en-US" sz="1000" dirty="0">
                        <a:latin typeface="Times New Roman" panose="02020603050405020304" pitchFamily="18" charset="0"/>
                        <a:cs typeface="Times New Roman" panose="02020603050405020304" pitchFamily="18" charset="0"/>
                      </a:endParaRPr>
                    </a:p>
                    <a:p>
                      <a:r>
                        <a:rPr lang="en-US" altLang="en-US" sz="1000" dirty="0">
                          <a:latin typeface="Times New Roman" panose="02020603050405020304" pitchFamily="18" charset="0"/>
                          <a:cs typeface="Times New Roman" panose="02020603050405020304" pitchFamily="18" charset="0"/>
                        </a:rPr>
                        <a:t>Two-level MoE fusion• Pixel_x0002_wise soft gating• Relative </a:t>
                      </a:r>
                      <a:endParaRPr lang="en-US" altLang="en-US" sz="1000" dirty="0">
                        <a:latin typeface="Times New Roman" panose="02020603050405020304" pitchFamily="18" charset="0"/>
                        <a:cs typeface="Times New Roman" panose="02020603050405020304" pitchFamily="18" charset="0"/>
                      </a:endParaRPr>
                    </a:p>
                    <a:p>
                      <a:r>
                        <a:rPr lang="en-US" altLang="en-US" sz="1000" dirty="0">
                          <a:latin typeface="Times New Roman" panose="02020603050405020304" pitchFamily="18" charset="0"/>
                          <a:cs typeface="Times New Roman" panose="02020603050405020304" pitchFamily="18" charset="0"/>
                        </a:rPr>
                        <a:t>Local Counting Loss</a:t>
                      </a:r>
                      <a:endParaRPr lang="en-US" altLang="en-US" sz="10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en-US" sz="1000" dirty="0">
                          <a:latin typeface="Times New Roman" panose="02020603050405020304" pitchFamily="18" charset="0"/>
                          <a:cs typeface="Times New Roman" panose="02020603050405020304" pitchFamily="18" charset="0"/>
                        </a:rPr>
                        <a:t>Redefines multi-scale fusion using per-pixel expert </a:t>
                      </a:r>
                      <a:endParaRPr lang="en-US" altLang="en-US" sz="1000" dirty="0">
                        <a:latin typeface="Times New Roman" panose="02020603050405020304" pitchFamily="18" charset="0"/>
                        <a:cs typeface="Times New Roman" panose="02020603050405020304" pitchFamily="18" charset="0"/>
                      </a:endParaRPr>
                    </a:p>
                    <a:p>
                      <a:r>
                        <a:rPr lang="en-US" altLang="en-US" sz="1000" dirty="0">
                          <a:latin typeface="Times New Roman" panose="02020603050405020304" pitchFamily="18" charset="0"/>
                          <a:cs typeface="Times New Roman" panose="02020603050405020304" pitchFamily="18" charset="0"/>
                        </a:rPr>
                        <a:t>weighting- Joint optimization of density map + local </a:t>
                      </a:r>
                      <a:endParaRPr lang="en-US" altLang="en-US" sz="1000" dirty="0">
                        <a:latin typeface="Times New Roman" panose="02020603050405020304" pitchFamily="18" charset="0"/>
                        <a:cs typeface="Times New Roman" panose="02020603050405020304" pitchFamily="18" charset="0"/>
                      </a:endParaRPr>
                    </a:p>
                    <a:p>
                      <a:r>
                        <a:rPr lang="en-US" altLang="en-US" sz="1000" dirty="0">
                          <a:latin typeface="Times New Roman" panose="02020603050405020304" pitchFamily="18" charset="0"/>
                          <a:cs typeface="Times New Roman" panose="02020603050405020304" pitchFamily="18" charset="0"/>
                        </a:rPr>
                        <a:t>count improves robustness- Outperforms SOTA on five </a:t>
                      </a:r>
                      <a:endParaRPr lang="en-US" altLang="en-US" sz="1000" dirty="0">
                        <a:latin typeface="Times New Roman" panose="02020603050405020304" pitchFamily="18" charset="0"/>
                        <a:cs typeface="Times New Roman" panose="02020603050405020304" pitchFamily="18" charset="0"/>
                      </a:endParaRPr>
                    </a:p>
                    <a:p>
                      <a:r>
                        <a:rPr lang="en-US" altLang="en-US" sz="1000" dirty="0">
                          <a:latin typeface="Times New Roman" panose="02020603050405020304" pitchFamily="18" charset="0"/>
                          <a:cs typeface="Times New Roman" panose="02020603050405020304" pitchFamily="18" charset="0"/>
                        </a:rPr>
                        <a:t>benchmarks</a:t>
                      </a:r>
                      <a:endParaRPr lang="en-US" altLang="en-US" sz="10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en-US" sz="1000" dirty="0">
                          <a:latin typeface="Times New Roman" panose="02020603050405020304" pitchFamily="18" charset="0"/>
                          <a:cs typeface="Times New Roman" panose="02020603050405020304" pitchFamily="18" charset="0"/>
                        </a:rPr>
                        <a:t>- Gating net tuning can be </a:t>
                      </a:r>
                      <a:endParaRPr lang="en-US" altLang="en-US" sz="1000" dirty="0">
                        <a:latin typeface="Times New Roman" panose="02020603050405020304" pitchFamily="18" charset="0"/>
                        <a:cs typeface="Times New Roman" panose="02020603050405020304" pitchFamily="18" charset="0"/>
                      </a:endParaRPr>
                    </a:p>
                    <a:p>
                      <a:r>
                        <a:rPr lang="en-US" altLang="en-US" sz="1000" dirty="0">
                          <a:latin typeface="Times New Roman" panose="02020603050405020304" pitchFamily="18" charset="0"/>
                          <a:cs typeface="Times New Roman" panose="02020603050405020304" pitchFamily="18" charset="0"/>
                        </a:rPr>
                        <a:t>complex- Local region hard_x0002_mining thresholds are dataset_x0002_dependent</a:t>
                      </a:r>
                      <a:endParaRPr lang="en-US" altLang="en-US" sz="10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463040">
                <a:tc>
                  <a:txBody>
                    <a:bodyPr/>
                    <a:lstStyle/>
                    <a:p>
                      <a:r>
                        <a:rPr lang="en-US" sz="1400">
                          <a:latin typeface="Times New Roman" panose="02020603050405020304" pitchFamily="18" charset="0"/>
                          <a:cs typeface="Times New Roman" panose="02020603050405020304" pitchFamily="18" charset="0"/>
                        </a:rPr>
                        <a:t>4</a:t>
                      </a:r>
                      <a:endParaRPr lang="en-US" sz="14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en-US" sz="1000" dirty="0">
                          <a:latin typeface="Times New Roman" panose="02020603050405020304" pitchFamily="18" charset="0"/>
                          <a:cs typeface="Times New Roman" panose="02020603050405020304" pitchFamily="18" charset="0"/>
                        </a:rPr>
                        <a:t>Scale-Aware Crowd </a:t>
                      </a:r>
                      <a:endParaRPr lang="en-US" altLang="en-US" sz="1000" dirty="0">
                        <a:latin typeface="Times New Roman" panose="02020603050405020304" pitchFamily="18" charset="0"/>
                        <a:cs typeface="Times New Roman" panose="02020603050405020304" pitchFamily="18" charset="0"/>
                      </a:endParaRPr>
                    </a:p>
                    <a:p>
                      <a:r>
                        <a:rPr lang="en-US" altLang="en-US" sz="1000" dirty="0">
                          <a:latin typeface="Times New Roman" panose="02020603050405020304" pitchFamily="18" charset="0"/>
                          <a:cs typeface="Times New Roman" panose="02020603050405020304" pitchFamily="18" charset="0"/>
                        </a:rPr>
                        <a:t>Counting Network With </a:t>
                      </a:r>
                      <a:endParaRPr lang="en-US" altLang="en-US" sz="1000" dirty="0">
                        <a:latin typeface="Times New Roman" panose="02020603050405020304" pitchFamily="18" charset="0"/>
                        <a:cs typeface="Times New Roman" panose="02020603050405020304" pitchFamily="18" charset="0"/>
                      </a:endParaRPr>
                    </a:p>
                    <a:p>
                      <a:r>
                        <a:rPr lang="en-US" altLang="en-US" sz="1000" dirty="0">
                          <a:latin typeface="Times New Roman" panose="02020603050405020304" pitchFamily="18" charset="0"/>
                          <a:cs typeface="Times New Roman" panose="02020603050405020304" pitchFamily="18" charset="0"/>
                        </a:rPr>
                        <a:t>Annotation Error Modeling</a:t>
                      </a:r>
                      <a:endParaRPr lang="en-US" altLang="en-US" sz="10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en-US" sz="1000" dirty="0">
                          <a:latin typeface="Times New Roman" panose="02020603050405020304" pitchFamily="18" charset="0"/>
                          <a:cs typeface="Times New Roman" panose="02020603050405020304" pitchFamily="18" charset="0"/>
                        </a:rPr>
                        <a:t>Yi-Kuan Hsieh et </a:t>
                      </a:r>
                      <a:endParaRPr lang="en-US" altLang="en-US" sz="1000" dirty="0">
                        <a:latin typeface="Times New Roman" panose="02020603050405020304" pitchFamily="18" charset="0"/>
                        <a:cs typeface="Times New Roman" panose="02020603050405020304" pitchFamily="18" charset="0"/>
                      </a:endParaRPr>
                    </a:p>
                    <a:p>
                      <a:r>
                        <a:rPr lang="en-US" altLang="en-US" sz="1000" dirty="0">
                          <a:latin typeface="Times New Roman" panose="02020603050405020304" pitchFamily="18" charset="0"/>
                          <a:cs typeface="Times New Roman" panose="02020603050405020304" pitchFamily="18" charset="0"/>
                        </a:rPr>
                        <a:t>al.,</a:t>
                      </a:r>
                      <a:endParaRPr lang="en-US" altLang="en-US" sz="10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IN" sz="1000" dirty="0"/>
                        <a:t>IEEE (2017)</a:t>
                      </a:r>
                      <a:br>
                        <a:rPr lang="en-IN" sz="1000" dirty="0"/>
                      </a:br>
                      <a:r>
                        <a:rPr lang="en-IN" sz="1000" dirty="0"/>
                        <a:t>https://doi.org/10.1109/ICIIECS.2017.8275843</a:t>
                      </a:r>
                      <a:endParaRPr lang="en-IN" sz="10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en-US" sz="1000" dirty="0">
                          <a:latin typeface="Times New Roman" panose="02020603050405020304" pitchFamily="18" charset="0"/>
                          <a:cs typeface="Times New Roman" panose="02020603050405020304" pitchFamily="18" charset="0"/>
                        </a:rPr>
                        <a:t>SACC-Net (VGG-19 + new </a:t>
                      </a:r>
                      <a:endParaRPr lang="en-US" altLang="en-US" sz="1000" dirty="0">
                        <a:latin typeface="Times New Roman" panose="02020603050405020304" pitchFamily="18" charset="0"/>
                        <a:cs typeface="Times New Roman" panose="02020603050405020304" pitchFamily="18" charset="0"/>
                      </a:endParaRPr>
                    </a:p>
                    <a:p>
                      <a:r>
                        <a:rPr lang="en-US" altLang="en-US" sz="1000" dirty="0">
                          <a:latin typeface="Times New Roman" panose="02020603050405020304" pitchFamily="18" charset="0"/>
                          <a:cs typeface="Times New Roman" panose="02020603050405020304" pitchFamily="18" charset="0"/>
                        </a:rPr>
                        <a:t>fusion modules)• SFM </a:t>
                      </a:r>
                      <a:endParaRPr lang="en-US" altLang="en-US" sz="1000" dirty="0">
                        <a:latin typeface="Times New Roman" panose="02020603050405020304" pitchFamily="18" charset="0"/>
                        <a:cs typeface="Times New Roman" panose="02020603050405020304" pitchFamily="18" charset="0"/>
                      </a:endParaRPr>
                    </a:p>
                    <a:p>
                      <a:r>
                        <a:rPr lang="en-US" altLang="en-US" sz="1000" dirty="0">
                          <a:latin typeface="Times New Roman" panose="02020603050405020304" pitchFamily="18" charset="0"/>
                          <a:cs typeface="Times New Roman" panose="02020603050405020304" pitchFamily="18" charset="0"/>
                        </a:rPr>
                        <a:t>(Synthetic Fusion Module)• </a:t>
                      </a:r>
                      <a:endParaRPr lang="en-US" altLang="en-US" sz="1000" dirty="0">
                        <a:latin typeface="Times New Roman" panose="02020603050405020304" pitchFamily="18" charset="0"/>
                        <a:cs typeface="Times New Roman" panose="02020603050405020304" pitchFamily="18" charset="0"/>
                      </a:endParaRPr>
                    </a:p>
                    <a:p>
                      <a:r>
                        <a:rPr lang="en-US" altLang="en-US" sz="1000" dirty="0">
                          <a:latin typeface="Times New Roman" panose="02020603050405020304" pitchFamily="18" charset="0"/>
                          <a:cs typeface="Times New Roman" panose="02020603050405020304" pitchFamily="18" charset="0"/>
                        </a:rPr>
                        <a:t>IFM (Intra-Block Fusion </a:t>
                      </a:r>
                      <a:endParaRPr lang="en-US" altLang="en-US" sz="1000" dirty="0">
                        <a:latin typeface="Times New Roman" panose="02020603050405020304" pitchFamily="18" charset="0"/>
                        <a:cs typeface="Times New Roman" panose="02020603050405020304" pitchFamily="18" charset="0"/>
                      </a:endParaRPr>
                    </a:p>
                    <a:p>
                      <a:r>
                        <a:rPr lang="en-US" altLang="en-US" sz="1000" dirty="0">
                          <a:latin typeface="Times New Roman" panose="02020603050405020304" pitchFamily="18" charset="0"/>
                          <a:cs typeface="Times New Roman" panose="02020603050405020304" pitchFamily="18" charset="0"/>
                        </a:rPr>
                        <a:t>Module)• CAN + ASPP• New </a:t>
                      </a:r>
                      <a:endParaRPr lang="en-US" altLang="en-US" sz="1000" dirty="0">
                        <a:latin typeface="Times New Roman" panose="02020603050405020304" pitchFamily="18" charset="0"/>
                        <a:cs typeface="Times New Roman" panose="02020603050405020304" pitchFamily="18" charset="0"/>
                      </a:endParaRPr>
                    </a:p>
                    <a:p>
                      <a:r>
                        <a:rPr lang="en-US" altLang="en-US" sz="1000" dirty="0">
                          <a:latin typeface="Times New Roman" panose="02020603050405020304" pitchFamily="18" charset="0"/>
                          <a:cs typeface="Times New Roman" panose="02020603050405020304" pitchFamily="18" charset="0"/>
                        </a:rPr>
                        <a:t>Scale-Aware Loss Function</a:t>
                      </a:r>
                      <a:endParaRPr lang="en-US" altLang="en-US" sz="10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en-US" sz="1000" dirty="0">
                          <a:latin typeface="Times New Roman" panose="02020603050405020304" pitchFamily="18" charset="0"/>
                          <a:cs typeface="Times New Roman" panose="02020603050405020304" pitchFamily="18" charset="0"/>
                        </a:rPr>
                        <a:t>- First to jointly handle annotation error + scale </a:t>
                      </a:r>
                      <a:endParaRPr lang="en-US" altLang="en-US" sz="1000" dirty="0">
                        <a:latin typeface="Times New Roman" panose="02020603050405020304" pitchFamily="18" charset="0"/>
                        <a:cs typeface="Times New Roman" panose="02020603050405020304" pitchFamily="18" charset="0"/>
                      </a:endParaRPr>
                    </a:p>
                    <a:p>
                      <a:r>
                        <a:rPr lang="en-US" altLang="en-US" sz="1000" dirty="0">
                          <a:latin typeface="Times New Roman" panose="02020603050405020304" pitchFamily="18" charset="0"/>
                          <a:cs typeface="Times New Roman" panose="02020603050405020304" pitchFamily="18" charset="0"/>
                        </a:rPr>
                        <a:t>variations- Introduces dynamic Gaussian-based loss for </a:t>
                      </a:r>
                      <a:endParaRPr lang="en-US" altLang="en-US" sz="1000" dirty="0">
                        <a:latin typeface="Times New Roman" panose="02020603050405020304" pitchFamily="18" charset="0"/>
                        <a:cs typeface="Times New Roman" panose="02020603050405020304" pitchFamily="18" charset="0"/>
                      </a:endParaRPr>
                    </a:p>
                    <a:p>
                      <a:r>
                        <a:rPr lang="en-US" altLang="en-US" sz="1000" dirty="0">
                          <a:latin typeface="Times New Roman" panose="02020603050405020304" pitchFamily="18" charset="0"/>
                          <a:cs typeface="Times New Roman" panose="02020603050405020304" pitchFamily="18" charset="0"/>
                        </a:rPr>
                        <a:t>realistic human sizes- Lightweight variant (SACC-LW) </a:t>
                      </a:r>
                      <a:endParaRPr lang="en-US" altLang="en-US" sz="1000" dirty="0">
                        <a:latin typeface="Times New Roman" panose="02020603050405020304" pitchFamily="18" charset="0"/>
                        <a:cs typeface="Times New Roman" panose="02020603050405020304" pitchFamily="18" charset="0"/>
                      </a:endParaRPr>
                    </a:p>
                    <a:p>
                      <a:r>
                        <a:rPr lang="en-US" altLang="en-US" sz="1000" dirty="0">
                          <a:latin typeface="Times New Roman" panose="02020603050405020304" pitchFamily="18" charset="0"/>
                          <a:cs typeface="Times New Roman" panose="02020603050405020304" pitchFamily="18" charset="0"/>
                        </a:rPr>
                        <a:t>enables real-time performance</a:t>
                      </a:r>
                      <a:endParaRPr lang="en-US" altLang="en-US" sz="10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en-US" sz="1000" dirty="0">
                          <a:latin typeface="Times New Roman" panose="02020603050405020304" pitchFamily="18" charset="0"/>
                          <a:cs typeface="Times New Roman" panose="02020603050405020304" pitchFamily="18" charset="0"/>
                        </a:rPr>
                        <a:t>Assumes isotropic annotation </a:t>
                      </a:r>
                      <a:endParaRPr lang="en-US" altLang="en-US" sz="1000" dirty="0">
                        <a:latin typeface="Times New Roman" panose="02020603050405020304" pitchFamily="18" charset="0"/>
                        <a:cs typeface="Times New Roman" panose="02020603050405020304" pitchFamily="18" charset="0"/>
                      </a:endParaRPr>
                    </a:p>
                    <a:p>
                      <a:r>
                        <a:rPr lang="en-US" altLang="en-US" sz="1000" dirty="0">
                          <a:latin typeface="Times New Roman" panose="02020603050405020304" pitchFamily="18" charset="0"/>
                          <a:cs typeface="Times New Roman" panose="02020603050405020304" pitchFamily="18" charset="0"/>
                        </a:rPr>
                        <a:t>error- Gaussian approximation </a:t>
                      </a:r>
                      <a:endParaRPr lang="en-US" altLang="en-US" sz="1000" dirty="0">
                        <a:latin typeface="Times New Roman" panose="02020603050405020304" pitchFamily="18" charset="0"/>
                        <a:cs typeface="Times New Roman" panose="02020603050405020304" pitchFamily="18" charset="0"/>
                      </a:endParaRPr>
                    </a:p>
                    <a:p>
                      <a:r>
                        <a:rPr lang="en-US" altLang="en-US" sz="1000" dirty="0">
                          <a:latin typeface="Times New Roman" panose="02020603050405020304" pitchFamily="18" charset="0"/>
                          <a:cs typeface="Times New Roman" panose="02020603050405020304" pitchFamily="18" charset="0"/>
                        </a:rPr>
                        <a:t>needs large memory unless </a:t>
                      </a:r>
                      <a:endParaRPr lang="en-US" altLang="en-US" sz="1000" dirty="0">
                        <a:latin typeface="Times New Roman" panose="02020603050405020304" pitchFamily="18" charset="0"/>
                        <a:cs typeface="Times New Roman" panose="02020603050405020304" pitchFamily="18" charset="0"/>
                      </a:endParaRPr>
                    </a:p>
                    <a:p>
                      <a:r>
                        <a:rPr lang="en-US" altLang="en-US" sz="1000" dirty="0">
                          <a:latin typeface="Times New Roman" panose="02020603050405020304" pitchFamily="18" charset="0"/>
                          <a:cs typeface="Times New Roman" panose="02020603050405020304" pitchFamily="18" charset="0"/>
                        </a:rPr>
                        <a:t>reduced- Requires high </a:t>
                      </a:r>
                      <a:endParaRPr lang="en-US" altLang="en-US" sz="1000" dirty="0">
                        <a:latin typeface="Times New Roman" panose="02020603050405020304" pitchFamily="18" charset="0"/>
                        <a:cs typeface="Times New Roman" panose="02020603050405020304" pitchFamily="18" charset="0"/>
                      </a:endParaRPr>
                    </a:p>
                    <a:p>
                      <a:r>
                        <a:rPr lang="en-US" altLang="en-US" sz="1000" dirty="0">
                          <a:latin typeface="Times New Roman" panose="02020603050405020304" pitchFamily="18" charset="0"/>
                          <a:cs typeface="Times New Roman" panose="02020603050405020304" pitchFamily="18" charset="0"/>
                        </a:rPr>
                        <a:t>annotation density</a:t>
                      </a:r>
                      <a:endParaRPr lang="en-US" altLang="en-US" sz="10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pPr algn="ctr"/>
            <a:r>
              <a:rPr lang="en-US" altLang="en-US" b="1"/>
              <a:t>Literature Survey</a:t>
            </a:r>
            <a:endParaRPr lang="en-US" altLang="en-US" b="1"/>
          </a:p>
        </p:txBody>
      </p:sp>
      <p:sp>
        <p:nvSpPr>
          <p:cNvPr id="3" name="Content Placeholder 2"/>
          <p:cNvSpPr>
            <a:spLocks noGrp="1"/>
          </p:cNvSpPr>
          <p:nvPr>
            <p:ph idx="1"/>
          </p:nvPr>
        </p:nvSpPr>
        <p:spPr>
          <a:xfrm>
            <a:off x="838200" y="1841500"/>
            <a:ext cx="5793740" cy="4515485"/>
          </a:xfrm>
        </p:spPr>
        <p:txBody>
          <a:bodyPr>
            <a:normAutofit fontScale="25000"/>
          </a:bodyPr>
          <a:p>
            <a:pPr marL="0" indent="0">
              <a:buNone/>
            </a:pPr>
            <a:r>
              <a:rPr lang="en-US" altLang="en-US" sz="7200" b="1"/>
              <a:t>Key Findings from Existing Research:</a:t>
            </a:r>
            <a:endParaRPr lang="en-US" altLang="en-US" sz="7200" b="1"/>
          </a:p>
          <a:p>
            <a:endParaRPr lang="en-US" altLang="en-US"/>
          </a:p>
          <a:p>
            <a:r>
              <a:rPr lang="en-US" altLang="en-US" sz="5000"/>
              <a:t>CNN-based deep learning models are widely used for crowd counting and density estimation</a:t>
            </a:r>
            <a:endParaRPr lang="en-US" altLang="en-US" sz="5000"/>
          </a:p>
          <a:p>
            <a:r>
              <a:rPr lang="en-US" altLang="en-US" sz="5000"/>
              <a:t>Multi-scale architectures improve performance in highly dense and occluded scenes</a:t>
            </a:r>
            <a:endParaRPr lang="en-US" altLang="en-US" sz="5000"/>
          </a:p>
          <a:p>
            <a:endParaRPr lang="en-US" altLang="en-US" sz="5000"/>
          </a:p>
          <a:p>
            <a:r>
              <a:rPr lang="en-US" altLang="en-US" sz="5000"/>
              <a:t>Segmentation-guided approaches enhance spatial localization of crowd regions</a:t>
            </a:r>
            <a:endParaRPr lang="en-US" altLang="en-US" sz="5000"/>
          </a:p>
          <a:p>
            <a:endParaRPr lang="en-US" altLang="en-US" sz="5000"/>
          </a:p>
          <a:p>
            <a:r>
              <a:rPr lang="en-US" altLang="en-US" sz="5000"/>
              <a:t>Gaussian-based density map generation is commonly adopted using point annotations</a:t>
            </a:r>
            <a:endParaRPr lang="en-US" altLang="en-US" sz="5000"/>
          </a:p>
          <a:p>
            <a:endParaRPr lang="en-US" altLang="en-US" sz="5000"/>
          </a:p>
          <a:p>
            <a:r>
              <a:rPr lang="en-US" altLang="en-US" sz="5000"/>
              <a:t>Large-scale datasets (e.g., NWPU-Crowd, ShanghaiTech) enable robust model evaluation</a:t>
            </a:r>
            <a:endParaRPr lang="en-US" altLang="en-US" sz="5000"/>
          </a:p>
          <a:p>
            <a:endParaRPr lang="en-US" altLang="en-US" sz="5000"/>
          </a:p>
          <a:p>
            <a:r>
              <a:rPr lang="en-US" altLang="en-US" sz="5000"/>
              <a:t>Recent works focus on improving accuracy through feature fusion and expert-based models</a:t>
            </a:r>
            <a:endParaRPr lang="en-US" altLang="en-US" sz="5000"/>
          </a:p>
        </p:txBody>
      </p:sp>
      <p:sp>
        <p:nvSpPr>
          <p:cNvPr id="4" name="Date Placeholder 3"/>
          <p:cNvSpPr>
            <a:spLocks noGrp="1"/>
          </p:cNvSpPr>
          <p:nvPr>
            <p:ph type="dt" sz="half" idx="10"/>
          </p:nvPr>
        </p:nvSpPr>
        <p:spPr/>
        <p:txBody>
          <a:bodyPr/>
          <a:p>
            <a:fld id="{35E7A069-8CF8-43D5-890A-A44A98E25D4C}" type="datetime1">
              <a:rPr lang="en-IN" smtClean="0"/>
            </a:fld>
            <a:endParaRPr lang="en-IN"/>
          </a:p>
        </p:txBody>
      </p:sp>
      <p:sp>
        <p:nvSpPr>
          <p:cNvPr id="5" name="Footer Placeholder 4"/>
          <p:cNvSpPr>
            <a:spLocks noGrp="1"/>
          </p:cNvSpPr>
          <p:nvPr>
            <p:ph type="ftr" sz="quarter" idx="11"/>
          </p:nvPr>
        </p:nvSpPr>
        <p:spPr/>
        <p:txBody>
          <a:bodyPr/>
          <a:p>
            <a:r>
              <a:rPr lang="en-US" dirty="0"/>
              <a:t>Review No.  3       Batch No.   AB7       Department of CSE</a:t>
            </a:r>
            <a:endParaRPr lang="en-IN" dirty="0"/>
          </a:p>
        </p:txBody>
      </p:sp>
      <p:sp>
        <p:nvSpPr>
          <p:cNvPr id="6" name="Slide Number Placeholder 5"/>
          <p:cNvSpPr>
            <a:spLocks noGrp="1"/>
          </p:cNvSpPr>
          <p:nvPr>
            <p:ph type="sldNum" sz="quarter" idx="12"/>
          </p:nvPr>
        </p:nvSpPr>
        <p:spPr/>
        <p:txBody>
          <a:bodyPr/>
          <a:p>
            <a:fld id="{65DCBD69-296B-4D7C-AF62-9B588FC78772}" type="slidenum">
              <a:rPr lang="en-IN" smtClean="0"/>
            </a:fld>
            <a:endParaRPr lang="en-IN"/>
          </a:p>
        </p:txBody>
      </p:sp>
      <p:sp>
        <p:nvSpPr>
          <p:cNvPr id="7" name="Text Box 6"/>
          <p:cNvSpPr txBox="1"/>
          <p:nvPr/>
        </p:nvSpPr>
        <p:spPr>
          <a:xfrm>
            <a:off x="6822440" y="1842135"/>
            <a:ext cx="4901565" cy="4169410"/>
          </a:xfrm>
          <a:prstGeom prst="rect">
            <a:avLst/>
          </a:prstGeom>
          <a:noFill/>
        </p:spPr>
        <p:txBody>
          <a:bodyPr wrap="square" rtlCol="0">
            <a:noAutofit/>
          </a:bodyPr>
          <a:p>
            <a:r>
              <a:rPr lang="en-US" altLang="en-US" b="1"/>
              <a:t>Limitations Identified:</a:t>
            </a:r>
            <a:endParaRPr lang="en-US" altLang="en-US" b="1"/>
          </a:p>
          <a:p>
            <a:endParaRPr lang="en-US" altLang="en-US" sz="1400"/>
          </a:p>
          <a:p>
            <a:pPr marL="285750" indent="-285750">
              <a:buFont typeface="Arial" panose="020B0604020202020204" pitchFamily="34" charset="0"/>
              <a:buChar char="•"/>
            </a:pPr>
            <a:r>
              <a:rPr lang="en-US" altLang="en-US" sz="1400">
                <a:ln>
                  <a:noFill/>
                </a:ln>
              </a:rPr>
              <a:t>Difficulty in handling extremely dense crowds with severe occlusions</a:t>
            </a:r>
            <a:endParaRPr lang="en-US" altLang="en-US" sz="1400">
              <a:ln>
                <a:noFill/>
              </a:ln>
            </a:endParaRPr>
          </a:p>
          <a:p>
            <a:pPr marL="285750" indent="-285750">
              <a:buFont typeface="Arial" panose="020B0604020202020204" pitchFamily="34" charset="0"/>
              <a:buChar char="•"/>
            </a:pPr>
            <a:endParaRPr lang="en-US" altLang="en-US" sz="1400">
              <a:ln>
                <a:noFill/>
              </a:ln>
            </a:endParaRPr>
          </a:p>
          <a:p>
            <a:pPr marL="285750" indent="-285750">
              <a:buFont typeface="Arial" panose="020B0604020202020204" pitchFamily="34" charset="0"/>
              <a:buChar char="•"/>
            </a:pPr>
            <a:r>
              <a:rPr lang="en-US" altLang="en-US" sz="1400">
                <a:ln>
                  <a:noFill/>
                </a:ln>
              </a:rPr>
              <a:t>Over-estimation of crowd count in highly congested regions</a:t>
            </a:r>
            <a:endParaRPr lang="en-US" altLang="en-US" sz="1400">
              <a:ln>
                <a:noFill/>
              </a:ln>
            </a:endParaRPr>
          </a:p>
          <a:p>
            <a:pPr marL="285750" indent="-285750">
              <a:buFont typeface="Arial" panose="020B0604020202020204" pitchFamily="34" charset="0"/>
              <a:buChar char="•"/>
            </a:pPr>
            <a:endParaRPr lang="en-US" altLang="en-US" sz="1400">
              <a:ln>
                <a:noFill/>
              </a:ln>
            </a:endParaRPr>
          </a:p>
          <a:p>
            <a:pPr marL="285750" indent="-285750">
              <a:buFont typeface="Arial" panose="020B0604020202020204" pitchFamily="34" charset="0"/>
              <a:buChar char="•"/>
            </a:pPr>
            <a:r>
              <a:rPr lang="en-US" altLang="en-US" sz="1400">
                <a:ln>
                  <a:noFill/>
                </a:ln>
              </a:rPr>
              <a:t>High computational and inference cost in complex architectures</a:t>
            </a:r>
            <a:endParaRPr lang="en-US" altLang="en-US" sz="1400">
              <a:ln>
                <a:noFill/>
              </a:ln>
            </a:endParaRPr>
          </a:p>
          <a:p>
            <a:pPr marL="285750" indent="-285750">
              <a:buFont typeface="Arial" panose="020B0604020202020204" pitchFamily="34" charset="0"/>
              <a:buChar char="•"/>
            </a:pPr>
            <a:endParaRPr lang="en-US" altLang="en-US" sz="1400">
              <a:ln>
                <a:noFill/>
              </a:ln>
            </a:endParaRPr>
          </a:p>
          <a:p>
            <a:pPr marL="285750" indent="-285750">
              <a:buFont typeface="Arial" panose="020B0604020202020204" pitchFamily="34" charset="0"/>
              <a:buChar char="•"/>
            </a:pPr>
            <a:r>
              <a:rPr lang="en-US" altLang="en-US" sz="1400">
                <a:ln>
                  <a:noFill/>
                </a:ln>
              </a:rPr>
              <a:t>Limited generalization across real-world and unseen scenarios</a:t>
            </a:r>
            <a:endParaRPr lang="en-US" altLang="en-US" sz="1400">
              <a:ln>
                <a:noFill/>
              </a:ln>
            </a:endParaRPr>
          </a:p>
          <a:p>
            <a:pPr marL="285750" indent="-285750">
              <a:buFont typeface="Arial" panose="020B0604020202020204" pitchFamily="34" charset="0"/>
              <a:buChar char="•"/>
            </a:pPr>
            <a:endParaRPr lang="en-US" altLang="en-US" sz="1400">
              <a:ln>
                <a:noFill/>
              </a:ln>
            </a:endParaRPr>
          </a:p>
          <a:p>
            <a:pPr marL="285750" indent="-285750">
              <a:buFont typeface="Arial" panose="020B0604020202020204" pitchFamily="34" charset="0"/>
              <a:buChar char="•"/>
            </a:pPr>
            <a:r>
              <a:rPr lang="en-US" altLang="en-US" sz="1400">
                <a:ln>
                  <a:noFill/>
                </a:ln>
              </a:rPr>
              <a:t>Insufficient integration of segmentation and density estimation in many models</a:t>
            </a:r>
            <a:endParaRPr lang="en-US" altLang="en-US" sz="1400">
              <a:ln>
                <a:noFill/>
              </a:ln>
            </a:endParaRPr>
          </a:p>
          <a:p>
            <a:pPr marL="285750" indent="-285750">
              <a:buFont typeface="Arial" panose="020B0604020202020204" pitchFamily="34" charset="0"/>
              <a:buChar char="•"/>
            </a:pPr>
            <a:endParaRPr lang="en-US" altLang="en-US" sz="1400">
              <a:ln>
                <a:noFill/>
              </a:ln>
            </a:endParaRPr>
          </a:p>
          <a:p>
            <a:pPr marL="285750" indent="-285750">
              <a:buFont typeface="Arial" panose="020B0604020202020204" pitchFamily="34" charset="0"/>
              <a:buChar char="•"/>
            </a:pPr>
            <a:r>
              <a:rPr lang="en-US" altLang="en-US" sz="1400">
                <a:ln>
                  <a:noFill/>
                </a:ln>
              </a:rPr>
              <a:t>Dependence on dataset-specific tuning and fixed Gaussian kernels</a:t>
            </a:r>
            <a:endParaRPr lang="en-US" altLang="en-US" sz="1400">
              <a:ln>
                <a:noFill/>
              </a:ln>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1180618" y="365125"/>
            <a:ext cx="10173182" cy="1128009"/>
          </a:xfrm>
        </p:spPr>
        <p:txBody>
          <a:bodyPr/>
          <a:lstStyle/>
          <a:p>
            <a:pPr algn="ctr"/>
            <a:r>
              <a:rPr lang="en-US" b="1" dirty="0">
                <a:latin typeface="Times New Roman" panose="02020603050405020304" pitchFamily="18" charset="0"/>
                <a:cs typeface="Times New Roman" panose="02020603050405020304" pitchFamily="18" charset="0"/>
              </a:rPr>
              <a:t>RESEARCH GAPS</a:t>
            </a:r>
            <a:endParaRPr lang="en-US" b="1" dirty="0">
              <a:latin typeface="Times New Roman" panose="02020603050405020304" pitchFamily="18" charset="0"/>
              <a:cs typeface="Times New Roman" panose="02020603050405020304" pitchFamily="18" charset="0"/>
            </a:endParaRPr>
          </a:p>
        </p:txBody>
      </p:sp>
      <p:sp>
        <p:nvSpPr>
          <p:cNvPr id="9" name="Content Placeholder 8"/>
          <p:cNvSpPr>
            <a:spLocks noGrp="1"/>
          </p:cNvSpPr>
          <p:nvPr>
            <p:ph idx="1"/>
          </p:nvPr>
        </p:nvSpPr>
        <p:spPr/>
        <p:txBody>
          <a:bodyPr>
            <a:normAutofit/>
          </a:bodyPr>
          <a:lstStyle/>
          <a:p>
            <a:r>
              <a:rPr lang="en-US" sz="2400" dirty="0"/>
              <a:t>Existing crowd counting models struggle to handle extreme density variations and heavy occlusions in real-world images.</a:t>
            </a:r>
            <a:endParaRPr lang="en-US" sz="2400" dirty="0"/>
          </a:p>
          <a:p>
            <a:r>
              <a:rPr lang="en-US" sz="2400" dirty="0"/>
              <a:t>Most models lack efficient feature extraction mechanisms suitable for complex and high-resolution crowd scenes.</a:t>
            </a:r>
            <a:endParaRPr lang="en-US" sz="2400" dirty="0"/>
          </a:p>
          <a:p>
            <a:r>
              <a:rPr lang="en-US" sz="2400" dirty="0"/>
              <a:t>Traditional encoder–decoder networks often fail to balance model accuracy and computational efficiency.</a:t>
            </a:r>
            <a:endParaRPr lang="en-US" sz="2400" dirty="0"/>
          </a:p>
          <a:p>
            <a:r>
              <a:rPr lang="en-US" sz="2400" dirty="0"/>
              <a:t>Limited research explores biologically inspired mechanisms like shunting inhibition combined with modern deep encoders.</a:t>
            </a:r>
            <a:endParaRPr lang="en-US" dirty="0">
              <a:latin typeface="Times New Roman" panose="02020603050405020304" pitchFamily="18" charset="0"/>
              <a:cs typeface="Times New Roman" panose="02020603050405020304" pitchFamily="18" charset="0"/>
            </a:endParaRPr>
          </a:p>
        </p:txBody>
      </p:sp>
      <p:sp>
        <p:nvSpPr>
          <p:cNvPr id="2" name="Date Placeholder 1"/>
          <p:cNvSpPr>
            <a:spLocks noGrp="1"/>
          </p:cNvSpPr>
          <p:nvPr>
            <p:ph type="dt" sz="half" idx="10"/>
          </p:nvPr>
        </p:nvSpPr>
        <p:spPr/>
        <p:txBody>
          <a:bodyPr/>
          <a:lstStyle/>
          <a:p>
            <a:r>
              <a:rPr lang="en-US" dirty="0">
                <a:sym typeface="+mn-ea"/>
              </a:rPr>
              <a:t>05-12-2025</a:t>
            </a:r>
            <a:endParaRPr lang="en-IN" dirty="0"/>
          </a:p>
        </p:txBody>
      </p:sp>
      <p:sp>
        <p:nvSpPr>
          <p:cNvPr id="3" name="Footer Placeholder 2"/>
          <p:cNvSpPr>
            <a:spLocks noGrp="1"/>
          </p:cNvSpPr>
          <p:nvPr>
            <p:ph type="ftr" sz="quarter" idx="11"/>
          </p:nvPr>
        </p:nvSpPr>
        <p:spPr/>
        <p:txBody>
          <a:bodyPr/>
          <a:lstStyle/>
          <a:p>
            <a:r>
              <a:rPr lang="en-US" dirty="0"/>
              <a:t>Review No.  2      Batch No.   AB7       Department of CSE</a:t>
            </a:r>
            <a:endParaRPr lang="en-IN" dirty="0"/>
          </a:p>
        </p:txBody>
      </p:sp>
      <p:sp>
        <p:nvSpPr>
          <p:cNvPr id="4" name="Slide Number Placeholder 3"/>
          <p:cNvSpPr>
            <a:spLocks noGrp="1"/>
          </p:cNvSpPr>
          <p:nvPr>
            <p:ph type="sldNum" sz="quarter" idx="12"/>
          </p:nvPr>
        </p:nvSpPr>
        <p:spPr/>
        <p:txBody>
          <a:bodyPr/>
          <a:lstStyle/>
          <a:p>
            <a:fld id="{65DCBD69-296B-4D7C-AF62-9B588FC78772}" type="slidenum">
              <a:rPr lang="en-IN" smtClean="0"/>
            </a:fld>
            <a:endParaRPr lang="en-IN"/>
          </a:p>
        </p:txBody>
      </p:sp>
    </p:spTree>
  </p:cSld>
  <p:clrMapOvr>
    <a:masterClrMapping/>
  </p:clrMapOvr>
</p:sld>
</file>

<file path=ppt/tags/tag1.xml><?xml version="1.0" encoding="utf-8"?>
<p:tagLst xmlns:p="http://schemas.openxmlformats.org/presentationml/2006/main">
  <p:tag name="TABLE_ENDDRAG_ORIGIN_RECT" val="931*439"/>
  <p:tag name="TABLE_ENDDRAG_RECT" val="17*59*931*439"/>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17659</Words>
  <Application>WPS Presentation</Application>
  <PresentationFormat>Widescreen</PresentationFormat>
  <Paragraphs>657</Paragraphs>
  <Slides>33</Slides>
  <Notes>1</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33</vt:i4>
      </vt:variant>
    </vt:vector>
  </HeadingPairs>
  <TitlesOfParts>
    <vt:vector size="44" baseType="lpstr">
      <vt:lpstr>Arial</vt:lpstr>
      <vt:lpstr>SimSun</vt:lpstr>
      <vt:lpstr>Wingdings</vt:lpstr>
      <vt:lpstr>Times New Roman</vt:lpstr>
      <vt:lpstr>Calibri</vt:lpstr>
      <vt:lpstr>Calibri Light</vt:lpstr>
      <vt:lpstr>Microsoft YaHei</vt:lpstr>
      <vt:lpstr>Arial Unicode MS</vt:lpstr>
      <vt:lpstr>Wingdings</vt:lpstr>
      <vt:lpstr>Calibri</vt:lpstr>
      <vt:lpstr>Office Theme</vt:lpstr>
      <vt:lpstr>EfficientSINet-B4: Enhancing Crowd Counting with  EfficientNet and Shunting Inhibition Mechanism </vt:lpstr>
      <vt:lpstr>PowerPoint 演示文稿</vt:lpstr>
      <vt:lpstr>OUTLINE</vt:lpstr>
      <vt:lpstr>ABSTRACT</vt:lpstr>
      <vt:lpstr>PowerPoint 演示文稿</vt:lpstr>
      <vt:lpstr>INTRODUCTION</vt:lpstr>
      <vt:lpstr>LITERATURE SURVEY</vt:lpstr>
      <vt:lpstr>PowerPoint 演示文稿</vt:lpstr>
      <vt:lpstr>RESEARCH GAPS</vt:lpstr>
      <vt:lpstr>PROBLEM STATEMENT</vt:lpstr>
      <vt:lpstr>OBJECTIVES</vt:lpstr>
      <vt:lpstr>BLOCK DIAGRAM OR FLOW DIAGRAM</vt:lpstr>
      <vt:lpstr>METHODOLOGY</vt:lpstr>
      <vt:lpstr>PowerPoint 演示文稿</vt:lpstr>
      <vt:lpstr>PowerPoint 演示文稿</vt:lpstr>
      <vt:lpstr>IMPLEMENTATION</vt:lpstr>
      <vt:lpstr>RESULTS &amp; ANALYSIS</vt:lpstr>
      <vt:lpstr>PowerPoint 演示文稿</vt:lpstr>
      <vt:lpstr>PowerPoint 演示文稿</vt:lpstr>
      <vt:lpstr>PowerPoint 演示文稿</vt:lpstr>
      <vt:lpstr> C. Surface Visualization</vt:lpstr>
      <vt:lpstr>PowerPoint 演示文稿</vt:lpstr>
      <vt:lpstr>E.Coding</vt:lpstr>
      <vt:lpstr>PowerPoint 演示文稿</vt:lpstr>
      <vt:lpstr>PowerPoint 演示文稿</vt:lpstr>
      <vt:lpstr>PowerPoint 演示文稿</vt:lpstr>
      <vt:lpstr>PowerPoint 演示文稿</vt:lpstr>
      <vt:lpstr>PowerPoint 演示文稿</vt:lpstr>
      <vt:lpstr>PowerPoint 演示文稿</vt:lpstr>
      <vt:lpstr>CONCLUSION and FUTURE SCOPE</vt:lpstr>
      <vt:lpstr>REFERENCES</vt:lpstr>
      <vt:lpstr>QUESTIONS and ANSWERS</vt:lpstr>
      <vt:lpstr>ACKNOWLEGEMENTS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INSTRUCTIONS</dc:title>
  <dc:creator>admin</dc:creator>
  <cp:lastModifiedBy>Mahesh Kumar</cp:lastModifiedBy>
  <cp:revision>40</cp:revision>
  <dcterms:created xsi:type="dcterms:W3CDTF">2023-12-22T11:34:00Z</dcterms:created>
  <dcterms:modified xsi:type="dcterms:W3CDTF">2026-02-10T05:32:28Z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31346BD88A4149FC8258C7143C93ED2C_12</vt:lpwstr>
  </property>
  <property fmtid="{D5CDD505-2E9C-101B-9397-08002B2CF9AE}" pid="3" name="KSOProductBuildVer">
    <vt:lpwstr>1033-12.2.0.23196</vt:lpwstr>
  </property>
</Properties>
</file>